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5" d="100"/>
          <a:sy n="105" d="100"/>
        </p:scale>
        <p:origin x="-11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27/07/1441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642918"/>
            <a:ext cx="7772400" cy="1143008"/>
          </a:xfrm>
        </p:spPr>
        <p:txBody>
          <a:bodyPr/>
          <a:lstStyle/>
          <a:p>
            <a:endParaRPr lang="ar-EG" dirty="0"/>
          </a:p>
        </p:txBody>
      </p:sp>
      <p:sp>
        <p:nvSpPr>
          <p:cNvPr id="3" name="عنوان فرعي 2"/>
          <p:cNvSpPr>
            <a:spLocks noGrp="1"/>
          </p:cNvSpPr>
          <p:nvPr>
            <p:ph type="subTitle" idx="1"/>
          </p:nvPr>
        </p:nvSpPr>
        <p:spPr>
          <a:xfrm>
            <a:off x="1371600" y="2000240"/>
            <a:ext cx="6400800" cy="4286280"/>
          </a:xfrm>
        </p:spPr>
        <p:txBody>
          <a:bodyPr>
            <a:normAutofit fontScale="77500" lnSpcReduction="20000"/>
          </a:bodyPr>
          <a:lstStyle/>
          <a:p>
            <a:pPr algn="r"/>
            <a:r>
              <a:rPr lang="ar-EG" sz="4000" b="1" u="sng" dirty="0" err="1" smtClean="0">
                <a:solidFill>
                  <a:schemeClr val="accent1"/>
                </a:solidFill>
              </a:rPr>
              <a:t>المحاضره</a:t>
            </a:r>
            <a:r>
              <a:rPr lang="ar-EG" sz="4000" b="1" u="sng" dirty="0" smtClean="0">
                <a:solidFill>
                  <a:schemeClr val="accent1"/>
                </a:solidFill>
              </a:rPr>
              <a:t> </a:t>
            </a:r>
            <a:r>
              <a:rPr lang="ar-EG" sz="4000" b="1" u="sng" dirty="0" err="1" smtClean="0">
                <a:solidFill>
                  <a:schemeClr val="accent1"/>
                </a:solidFill>
              </a:rPr>
              <a:t>التاسعه</a:t>
            </a:r>
            <a:r>
              <a:rPr lang="ar-EG" sz="4000" b="1" u="sng" dirty="0" smtClean="0">
                <a:solidFill>
                  <a:schemeClr val="accent1"/>
                </a:solidFill>
              </a:rPr>
              <a:t> و </a:t>
            </a:r>
            <a:r>
              <a:rPr lang="ar-EG" sz="4000" b="1" u="sng" dirty="0" err="1" smtClean="0">
                <a:solidFill>
                  <a:schemeClr val="accent1"/>
                </a:solidFill>
              </a:rPr>
              <a:t>العاشره</a:t>
            </a:r>
            <a:r>
              <a:rPr lang="ar-EG" sz="4000" b="1" u="sng" dirty="0" smtClean="0">
                <a:solidFill>
                  <a:schemeClr val="accent1"/>
                </a:solidFill>
              </a:rPr>
              <a:t> </a:t>
            </a:r>
            <a:endParaRPr lang="ar-EG" sz="4000" b="1" u="sng" dirty="0" smtClean="0">
              <a:solidFill>
                <a:schemeClr val="accent1"/>
              </a:solidFill>
            </a:endParaRPr>
          </a:p>
          <a:p>
            <a:endParaRPr lang="ar-EG" sz="4000" b="1" dirty="0" smtClean="0">
              <a:solidFill>
                <a:schemeClr val="accent2"/>
              </a:solidFill>
            </a:endParaRPr>
          </a:p>
          <a:p>
            <a:r>
              <a:rPr lang="ar-EG" sz="7000" b="1" dirty="0" smtClean="0">
                <a:solidFill>
                  <a:schemeClr val="accent2"/>
                </a:solidFill>
              </a:rPr>
              <a:t> </a:t>
            </a:r>
            <a:r>
              <a:rPr lang="ar-SA" sz="7000" b="1" dirty="0" smtClean="0">
                <a:solidFill>
                  <a:schemeClr val="accent2"/>
                </a:solidFill>
              </a:rPr>
              <a:t>الكيمياء التحليلية</a:t>
            </a:r>
            <a:endParaRPr lang="en-US" sz="7000" dirty="0" smtClean="0">
              <a:solidFill>
                <a:schemeClr val="accent2"/>
              </a:solidFill>
            </a:endParaRPr>
          </a:p>
          <a:p>
            <a:r>
              <a:rPr lang="en-US" sz="7000" b="1" dirty="0" smtClean="0">
                <a:solidFill>
                  <a:schemeClr val="accent2"/>
                </a:solidFill>
              </a:rPr>
              <a:t>Analytical Chemistry</a:t>
            </a:r>
            <a:endParaRPr lang="en-US" sz="7000" dirty="0" smtClean="0">
              <a:solidFill>
                <a:schemeClr val="accent2"/>
              </a:solidFill>
            </a:endParaRPr>
          </a:p>
          <a:p>
            <a:endParaRPr lang="en-US" dirty="0" smtClean="0"/>
          </a:p>
          <a:p>
            <a:r>
              <a:rPr lang="ar-EG" b="1" dirty="0" smtClean="0"/>
              <a:t>برنامج البيوتكنولوجي  المستوى الثالث</a:t>
            </a:r>
            <a:r>
              <a:rPr lang="ar-EG" dirty="0" smtClean="0"/>
              <a:t> </a:t>
            </a:r>
          </a:p>
          <a:p>
            <a:r>
              <a:rPr lang="ar-SA" b="1" dirty="0" smtClean="0">
                <a:solidFill>
                  <a:schemeClr val="accent1"/>
                </a:solidFill>
              </a:rPr>
              <a:t>أ.د/ أحمد علي </a:t>
            </a:r>
            <a:r>
              <a:rPr lang="ar-SA" b="1" dirty="0" err="1" smtClean="0">
                <a:solidFill>
                  <a:schemeClr val="accent1"/>
                </a:solidFill>
              </a:rPr>
              <a:t>عبدالرحمن</a:t>
            </a:r>
            <a:endParaRPr lang="en-US" b="1" dirty="0" smtClean="0">
              <a:solidFill>
                <a:schemeClr val="accent1"/>
              </a:solidFill>
            </a:endParaRPr>
          </a:p>
          <a:p>
            <a:r>
              <a:rPr lang="ar-SA" b="1" dirty="0" smtClean="0">
                <a:solidFill>
                  <a:schemeClr val="accent1"/>
                </a:solidFill>
              </a:rPr>
              <a:t>     أستاذ الكيمياء</a:t>
            </a:r>
            <a:endParaRPr lang="en-US" b="1" dirty="0" smtClean="0">
              <a:solidFill>
                <a:schemeClr val="accent1"/>
              </a:solidFill>
            </a:endParaRPr>
          </a:p>
        </p:txBody>
      </p:sp>
      <p:pic>
        <p:nvPicPr>
          <p:cNvPr id="4" name="Picture 1" descr="https://lh3.googleusercontent.com/lhPNTb4Ljn1FhkQp7Gnle_cGuhVtgMZqkXH8WqTjuZ6c8_knHjZVuONs8L9cOsXHTydT0TESkA=w629"/>
          <p:cNvPicPr>
            <a:picLocks noChangeAspect="1" noChangeArrowheads="1"/>
          </p:cNvPicPr>
          <p:nvPr/>
        </p:nvPicPr>
        <p:blipFill>
          <a:blip r:embed="rId2"/>
          <a:srcRect/>
          <a:stretch>
            <a:fillRect/>
          </a:stretch>
        </p:blipFill>
        <p:spPr bwMode="auto">
          <a:xfrm>
            <a:off x="1071538" y="1000108"/>
            <a:ext cx="6754835" cy="78581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25536"/>
          </a:xfrm>
        </p:spPr>
        <p:txBody>
          <a:bodyPr>
            <a:normAutofit fontScale="90000"/>
          </a:bodyPr>
          <a:lstStyle/>
          <a:p>
            <a:pPr rtl="0"/>
            <a:r>
              <a:rPr lang="ar-SA" dirty="0" smtClean="0"/>
              <a:t> </a:t>
            </a:r>
            <a:r>
              <a:rPr lang="en-US" dirty="0" smtClean="0"/>
              <a:t/>
            </a:r>
            <a:br>
              <a:rPr lang="en-US" dirty="0" smtClean="0"/>
            </a:br>
            <a:r>
              <a:rPr lang="ar-SA" sz="3100" b="1" dirty="0" smtClean="0">
                <a:solidFill>
                  <a:schemeClr val="accent2"/>
                </a:solidFill>
              </a:rPr>
              <a:t>سؤال :</a:t>
            </a:r>
            <a:r>
              <a:rPr lang="ar-SA" sz="3100" dirty="0" smtClean="0"/>
              <a:t> </a:t>
            </a:r>
            <a:r>
              <a:rPr lang="ar-SA" sz="2700" dirty="0" smtClean="0"/>
              <a:t>ما عدد التأكسد للعنصر الآخر المتحد مع الهيدروجين في كل </a:t>
            </a:r>
            <a:r>
              <a:rPr lang="en-US" sz="2700" dirty="0" smtClean="0"/>
              <a:t/>
            </a:r>
            <a:br>
              <a:rPr lang="en-US" sz="2700" dirty="0" smtClean="0"/>
            </a:br>
            <a:r>
              <a:rPr lang="en-US" sz="2700" dirty="0" smtClean="0"/>
              <a:t> </a:t>
            </a:r>
            <a:r>
              <a:rPr lang="en-US" sz="2700" dirty="0" err="1" smtClean="0"/>
              <a:t>HBr</a:t>
            </a:r>
            <a:r>
              <a:rPr lang="en-US" sz="2700" dirty="0" smtClean="0"/>
              <a:t>      . </a:t>
            </a:r>
            <a:r>
              <a:rPr lang="en-US" sz="2700" dirty="0" smtClean="0"/>
              <a:t>             </a:t>
            </a:r>
            <a:r>
              <a:rPr lang="en-US" sz="2700" dirty="0" smtClean="0"/>
              <a:t>H</a:t>
            </a:r>
            <a:r>
              <a:rPr lang="en-US" sz="2700" baseline="-25000" dirty="0" smtClean="0"/>
              <a:t>2</a:t>
            </a:r>
            <a:r>
              <a:rPr lang="en-US" sz="2700" dirty="0" smtClean="0"/>
              <a:t>S     </a:t>
            </a:r>
            <a:r>
              <a:rPr lang="en-US" sz="2700" dirty="0" smtClean="0"/>
              <a:t>,       NH</a:t>
            </a:r>
            <a:r>
              <a:rPr lang="en-US" sz="2700" baseline="-25000" dirty="0" smtClean="0"/>
              <a:t>3                  </a:t>
            </a:r>
            <a:r>
              <a:rPr lang="en-US" sz="2700" dirty="0" smtClean="0"/>
              <a:t> </a:t>
            </a:r>
            <a:r>
              <a:rPr lang="ar-SA" sz="2700" dirty="0" smtClean="0"/>
              <a:t> </a:t>
            </a:r>
            <a:r>
              <a:rPr lang="ar-SA" sz="2700" dirty="0" smtClean="0"/>
              <a:t>في كل مركب مما يلي </a:t>
            </a:r>
            <a:r>
              <a:rPr lang="ar-SA" sz="3100" dirty="0" smtClean="0"/>
              <a:t>:</a:t>
            </a:r>
            <a:r>
              <a:rPr lang="en-US" sz="3100" dirty="0" smtClean="0"/>
              <a:t>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500174"/>
            <a:ext cx="8229600" cy="4625989"/>
          </a:xfrm>
        </p:spPr>
        <p:txBody>
          <a:bodyPr>
            <a:normAutofit/>
          </a:bodyPr>
          <a:lstStyle/>
          <a:p>
            <a:r>
              <a:rPr lang="ar-SA" dirty="0" smtClean="0"/>
              <a:t> </a:t>
            </a:r>
            <a:r>
              <a:rPr lang="ar-SA" dirty="0" smtClean="0">
                <a:solidFill>
                  <a:schemeClr val="accent2"/>
                </a:solidFill>
              </a:rPr>
              <a:t>سؤال</a:t>
            </a:r>
            <a:r>
              <a:rPr lang="ar-SA" dirty="0" smtClean="0"/>
              <a:t> :</a:t>
            </a:r>
            <a:r>
              <a:rPr lang="ar-EG" dirty="0" smtClean="0"/>
              <a:t> </a:t>
            </a:r>
            <a:r>
              <a:rPr lang="ar-SA" dirty="0" smtClean="0"/>
              <a:t> </a:t>
            </a:r>
            <a:r>
              <a:rPr lang="ar-SA" sz="2400" dirty="0" smtClean="0"/>
              <a:t>ما عدد التأكسد للعنصر السالب في كل مركب من المركبات التالية </a:t>
            </a:r>
            <a:r>
              <a:rPr lang="ar-SA" sz="2400" dirty="0" smtClean="0"/>
              <a:t>:</a:t>
            </a:r>
            <a:r>
              <a:rPr lang="ar-EG" sz="2400" dirty="0" smtClean="0"/>
              <a:t> </a:t>
            </a:r>
          </a:p>
          <a:p>
            <a:pPr rtl="0"/>
            <a:r>
              <a:rPr lang="en-US" sz="2400" dirty="0" err="1" smtClean="0"/>
              <a:t>KCl</a:t>
            </a:r>
            <a:r>
              <a:rPr lang="en-US" sz="2400" dirty="0" smtClean="0"/>
              <a:t>  </a:t>
            </a:r>
            <a:r>
              <a:rPr lang="ar-EG" sz="2400" dirty="0" smtClean="0"/>
              <a:t>       -     </a:t>
            </a:r>
            <a:r>
              <a:rPr lang="en-US" sz="2400" dirty="0" smtClean="0"/>
              <a:t>Na</a:t>
            </a:r>
            <a:r>
              <a:rPr lang="en-US" sz="2400" baseline="-25000" dirty="0" smtClean="0"/>
              <a:t>2</a:t>
            </a:r>
            <a:r>
              <a:rPr lang="en-US" sz="2400" dirty="0" smtClean="0"/>
              <a:t>S    </a:t>
            </a:r>
            <a:r>
              <a:rPr lang="ar-EG" sz="2400" dirty="0" smtClean="0"/>
              <a:t>          -        </a:t>
            </a:r>
            <a:r>
              <a:rPr lang="en-US" sz="2400" dirty="0" smtClean="0"/>
              <a:t>KF </a:t>
            </a:r>
            <a:r>
              <a:rPr lang="ar-EG" sz="2400" dirty="0" smtClean="0"/>
              <a:t>                                   </a:t>
            </a:r>
            <a:endParaRPr lang="en-US" sz="2400" dirty="0" smtClean="0"/>
          </a:p>
          <a:p>
            <a:r>
              <a:rPr lang="ar-SA" sz="2400" dirty="0" smtClean="0">
                <a:solidFill>
                  <a:schemeClr val="accent2"/>
                </a:solidFill>
              </a:rPr>
              <a:t>سؤال :</a:t>
            </a:r>
            <a:r>
              <a:rPr lang="ar-SA" sz="2400" dirty="0" smtClean="0"/>
              <a:t> ما عدد التأكسد للعنصر</a:t>
            </a:r>
            <a:r>
              <a:rPr lang="ar-JO" sz="2400" dirty="0" smtClean="0"/>
              <a:t> السالب في كل مركب من المركبات التالية :</a:t>
            </a:r>
            <a:endParaRPr lang="en-US" sz="2400" dirty="0" smtClean="0"/>
          </a:p>
          <a:p>
            <a:pPr algn="l" rtl="0"/>
            <a:r>
              <a:rPr lang="en-US" sz="2400" dirty="0" smtClean="0"/>
              <a:t>CaI</a:t>
            </a:r>
            <a:r>
              <a:rPr lang="en-US" sz="2400" baseline="-25000" dirty="0" smtClean="0"/>
              <a:t>2  </a:t>
            </a:r>
            <a:r>
              <a:rPr lang="ar-EG" sz="2400" baseline="-25000" dirty="0" smtClean="0"/>
              <a:t>    -          </a:t>
            </a:r>
            <a:r>
              <a:rPr lang="en-US" sz="2400" dirty="0" smtClean="0"/>
              <a:t>Mg</a:t>
            </a:r>
            <a:r>
              <a:rPr lang="en-US" sz="2400" baseline="-25000" dirty="0" smtClean="0"/>
              <a:t>3</a:t>
            </a:r>
            <a:r>
              <a:rPr lang="en-US" sz="2400" dirty="0" smtClean="0"/>
              <a:t>N</a:t>
            </a:r>
            <a:r>
              <a:rPr lang="en-US" sz="2400" baseline="-25000" dirty="0" smtClean="0"/>
              <a:t>2           </a:t>
            </a:r>
            <a:r>
              <a:rPr lang="ar-EG" sz="2400" baseline="-25000" dirty="0" smtClean="0"/>
              <a:t>         -              </a:t>
            </a:r>
            <a:r>
              <a:rPr lang="en-US" sz="2400" dirty="0" err="1" smtClean="0"/>
              <a:t>ZnS</a:t>
            </a:r>
            <a:endParaRPr lang="en-US" sz="2400" dirty="0" smtClean="0"/>
          </a:p>
          <a:p>
            <a:r>
              <a:rPr lang="ar-SA" sz="2400" dirty="0" smtClean="0">
                <a:solidFill>
                  <a:schemeClr val="accent2"/>
                </a:solidFill>
              </a:rPr>
              <a:t>سؤال :</a:t>
            </a:r>
            <a:r>
              <a:rPr lang="ar-JO" sz="2400" dirty="0" smtClean="0"/>
              <a:t> </a:t>
            </a:r>
            <a:r>
              <a:rPr lang="ar-SA" sz="2000" dirty="0" smtClean="0"/>
              <a:t>ما عدد التأكسد للعنصر </a:t>
            </a:r>
            <a:r>
              <a:rPr lang="ar-JO" sz="2000" dirty="0" smtClean="0"/>
              <a:t>الآخر </a:t>
            </a:r>
            <a:r>
              <a:rPr lang="ar-SA" sz="2000" dirty="0" smtClean="0"/>
              <a:t>(</a:t>
            </a:r>
            <a:r>
              <a:rPr lang="ar-JO" sz="2000" dirty="0" smtClean="0"/>
              <a:t>المتحد مع </a:t>
            </a:r>
            <a:r>
              <a:rPr lang="ar-JO" sz="2000" dirty="0" err="1" smtClean="0"/>
              <a:t>الألومنيوم</a:t>
            </a:r>
            <a:r>
              <a:rPr lang="ar-SA" sz="2000" dirty="0" smtClean="0"/>
              <a:t>)</a:t>
            </a:r>
            <a:r>
              <a:rPr lang="ar-JO" sz="2000" dirty="0" smtClean="0"/>
              <a:t> في كل مركب مما يلي :</a:t>
            </a:r>
            <a:endParaRPr lang="en-US" sz="2000" dirty="0" smtClean="0"/>
          </a:p>
          <a:p>
            <a:pPr algn="l" rtl="0"/>
            <a:r>
              <a:rPr lang="en-US" sz="2400" dirty="0" smtClean="0"/>
              <a:t>Al</a:t>
            </a:r>
            <a:r>
              <a:rPr lang="en-US" sz="2400" baseline="-25000" dirty="0" smtClean="0"/>
              <a:t>2</a:t>
            </a:r>
            <a:r>
              <a:rPr lang="en-US" sz="2400" dirty="0" smtClean="0"/>
              <a:t>O</a:t>
            </a:r>
            <a:r>
              <a:rPr lang="en-US" sz="2400" baseline="-25000" dirty="0" smtClean="0"/>
              <a:t>3              -          </a:t>
            </a:r>
            <a:r>
              <a:rPr lang="en-US" sz="2400" dirty="0" smtClean="0"/>
              <a:t>AlCl</a:t>
            </a:r>
            <a:r>
              <a:rPr lang="en-US" sz="2400" baseline="-25000" dirty="0" smtClean="0"/>
              <a:t>3                                -    </a:t>
            </a:r>
            <a:r>
              <a:rPr lang="en-US" sz="2400" dirty="0" smtClean="0"/>
              <a:t>Al</a:t>
            </a:r>
            <a:r>
              <a:rPr lang="en-US" sz="2400" baseline="-25000" dirty="0" smtClean="0"/>
              <a:t>4</a:t>
            </a:r>
            <a:r>
              <a:rPr lang="en-US" sz="2400" dirty="0" smtClean="0"/>
              <a:t>C</a:t>
            </a:r>
            <a:r>
              <a:rPr lang="en-US" sz="2400" baseline="-25000" dirty="0" smtClean="0"/>
              <a:t>3</a:t>
            </a:r>
            <a:endParaRPr lang="en-US" sz="2400" dirty="0" smtClean="0"/>
          </a:p>
          <a:p>
            <a:r>
              <a:rPr lang="ar-JO" sz="2400" dirty="0" smtClean="0">
                <a:solidFill>
                  <a:schemeClr val="accent2"/>
                </a:solidFill>
              </a:rPr>
              <a:t>سؤال :</a:t>
            </a:r>
            <a:r>
              <a:rPr lang="ar-JO" sz="2400" dirty="0" smtClean="0"/>
              <a:t> </a:t>
            </a:r>
            <a:r>
              <a:rPr lang="ar-SA" sz="2400" dirty="0" smtClean="0"/>
              <a:t>ما عدد التأكسد </a:t>
            </a:r>
            <a:r>
              <a:rPr lang="ar-JO" sz="2400" dirty="0" smtClean="0"/>
              <a:t>الأيون السالب في كل مركب مما يلي :</a:t>
            </a:r>
            <a:endParaRPr lang="en-US" sz="2400" dirty="0" smtClean="0"/>
          </a:p>
          <a:p>
            <a:pPr algn="l" rtl="0"/>
            <a:r>
              <a:rPr lang="en-US" sz="2400" dirty="0" err="1" smtClean="0"/>
              <a:t>NaF</a:t>
            </a:r>
            <a:r>
              <a:rPr lang="en-US" sz="2400" dirty="0" smtClean="0"/>
              <a:t>          -    K</a:t>
            </a:r>
            <a:r>
              <a:rPr lang="en-US" sz="2400" baseline="-25000" dirty="0" smtClean="0"/>
              <a:t>2</a:t>
            </a:r>
            <a:r>
              <a:rPr lang="en-US" sz="2400" dirty="0" smtClean="0"/>
              <a:t>O              - </a:t>
            </a:r>
            <a:r>
              <a:rPr lang="en-US" sz="2400" dirty="0" smtClean="0">
                <a:solidFill>
                  <a:schemeClr val="accent2"/>
                </a:solidFill>
              </a:rPr>
              <a:t>CaCl</a:t>
            </a:r>
            <a:r>
              <a:rPr lang="en-US" sz="2400" baseline="-25000" dirty="0" smtClean="0">
                <a:solidFill>
                  <a:schemeClr val="accent2"/>
                </a:solidFill>
              </a:rPr>
              <a:t>2       </a:t>
            </a:r>
            <a:r>
              <a:rPr lang="en-US" sz="2400" dirty="0" smtClean="0"/>
              <a:t>           -  ZnBr</a:t>
            </a:r>
            <a:r>
              <a:rPr lang="en-US" sz="2400" baseline="-25000" dirty="0" smtClean="0"/>
              <a:t>2           -  </a:t>
            </a:r>
            <a:r>
              <a:rPr lang="en-US" sz="2400" dirty="0" smtClean="0"/>
              <a:t>Al</a:t>
            </a:r>
            <a:r>
              <a:rPr lang="en-US" sz="2400" baseline="-25000" dirty="0" smtClean="0"/>
              <a:t>2</a:t>
            </a:r>
            <a:r>
              <a:rPr lang="en-US" sz="2400" dirty="0" smtClean="0"/>
              <a:t>S</a:t>
            </a:r>
            <a:r>
              <a:rPr lang="en-US" sz="2400" baseline="-25000" dirty="0" smtClean="0"/>
              <a:t>3</a:t>
            </a:r>
            <a:endParaRPr lang="en-US" sz="2400" dirty="0" smtClean="0"/>
          </a:p>
          <a:p>
            <a:r>
              <a:rPr lang="ar-SA" sz="2400" dirty="0" smtClean="0">
                <a:solidFill>
                  <a:schemeClr val="accent2"/>
                </a:solidFill>
              </a:rPr>
              <a:t> سؤال :</a:t>
            </a:r>
            <a:r>
              <a:rPr lang="ar-JO" sz="2400" dirty="0" smtClean="0"/>
              <a:t> ما ذرية الكربون في كل من المركبات :</a:t>
            </a:r>
            <a:endParaRPr lang="en-US" sz="2400" dirty="0" smtClean="0"/>
          </a:p>
          <a:p>
            <a:pPr algn="l" rtl="0"/>
            <a:r>
              <a:rPr lang="en-US" sz="2400" dirty="0" smtClean="0"/>
              <a:t>CO</a:t>
            </a:r>
            <a:r>
              <a:rPr lang="en-US" sz="2400" baseline="-25000" dirty="0" smtClean="0"/>
              <a:t>2             -  </a:t>
            </a:r>
            <a:r>
              <a:rPr lang="en-US" sz="2400" dirty="0" smtClean="0"/>
              <a:t>CH</a:t>
            </a:r>
            <a:r>
              <a:rPr lang="en-US" sz="2400" baseline="-25000" dirty="0" smtClean="0"/>
              <a:t>4               -  </a:t>
            </a:r>
            <a:r>
              <a:rPr lang="en-US" sz="2400" dirty="0" smtClean="0"/>
              <a:t>CO           -  C</a:t>
            </a:r>
            <a:r>
              <a:rPr lang="en-US" sz="2400" baseline="-25000" dirty="0" smtClean="0"/>
              <a:t>2</a:t>
            </a:r>
            <a:r>
              <a:rPr lang="en-US" sz="2400" dirty="0" smtClean="0"/>
              <a:t>H</a:t>
            </a:r>
            <a:r>
              <a:rPr lang="en-US" sz="2400" baseline="-25000" dirty="0" smtClean="0"/>
              <a:t>2</a:t>
            </a:r>
            <a:endParaRPr lang="en-US" sz="2400" dirty="0" smtClean="0"/>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EG" b="1" dirty="0" smtClean="0">
                <a:solidFill>
                  <a:schemeClr val="accent2"/>
                </a:solidFill>
              </a:rPr>
              <a:t/>
            </a:r>
            <a:br>
              <a:rPr lang="ar-EG" b="1" dirty="0" smtClean="0">
                <a:solidFill>
                  <a:schemeClr val="accent2"/>
                </a:solidFill>
              </a:rPr>
            </a:br>
            <a:r>
              <a:rPr lang="ar-EG" b="1" dirty="0" smtClean="0">
                <a:solidFill>
                  <a:schemeClr val="accent2"/>
                </a:solidFill>
              </a:rPr>
              <a:t>العامل </a:t>
            </a:r>
            <a:r>
              <a:rPr lang="ar-EG" b="1" dirty="0" smtClean="0">
                <a:solidFill>
                  <a:schemeClr val="accent2"/>
                </a:solidFill>
              </a:rPr>
              <a:t>المؤكسد والعامل المختزل</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000108"/>
            <a:ext cx="8229600" cy="5572164"/>
          </a:xfrm>
        </p:spPr>
        <p:txBody>
          <a:bodyPr>
            <a:normAutofit fontScale="77500" lnSpcReduction="20000"/>
          </a:bodyPr>
          <a:lstStyle/>
          <a:p>
            <a:r>
              <a:rPr lang="ar-EG" dirty="0" smtClean="0"/>
              <a:t>	تحدث عمليات التأكسد والاختزال </a:t>
            </a:r>
            <a:r>
              <a:rPr lang="ar-EG" dirty="0" err="1" smtClean="0"/>
              <a:t>فى</a:t>
            </a:r>
            <a:r>
              <a:rPr lang="ar-EG" dirty="0" smtClean="0"/>
              <a:t> آن واحد بمعنى أنه </a:t>
            </a:r>
            <a:r>
              <a:rPr lang="ar-EG" dirty="0" err="1" smtClean="0"/>
              <a:t>فى</a:t>
            </a:r>
            <a:r>
              <a:rPr lang="ar-EG" dirty="0" smtClean="0"/>
              <a:t> تفاعل ما عندما تتأكسد مادة معينة يحدث </a:t>
            </a:r>
            <a:r>
              <a:rPr lang="ar-EG" dirty="0" err="1" smtClean="0"/>
              <a:t>فى</a:t>
            </a:r>
            <a:r>
              <a:rPr lang="ar-EG" dirty="0" smtClean="0"/>
              <a:t> نفس الوقت اختزال لعنصر </a:t>
            </a:r>
            <a:r>
              <a:rPr lang="ar-EG" dirty="0" err="1" smtClean="0"/>
              <a:t>فى</a:t>
            </a:r>
            <a:r>
              <a:rPr lang="ar-EG" dirty="0" smtClean="0"/>
              <a:t> مادة أخرى   </a:t>
            </a:r>
            <a:r>
              <a:rPr lang="ar-EG" sz="2600" b="1" dirty="0" smtClean="0">
                <a:solidFill>
                  <a:schemeClr val="accent1"/>
                </a:solidFill>
              </a:rPr>
              <a:t>** </a:t>
            </a:r>
            <a:r>
              <a:rPr lang="ar-EG" sz="2600" b="1" u="sng" dirty="0" smtClean="0">
                <a:solidFill>
                  <a:schemeClr val="accent1"/>
                </a:solidFill>
              </a:rPr>
              <a:t>ويطلق على المادة أو العنصر </a:t>
            </a:r>
            <a:r>
              <a:rPr lang="ar-EG" sz="2600" b="1" u="sng" dirty="0" err="1" smtClean="0">
                <a:solidFill>
                  <a:schemeClr val="accent1"/>
                </a:solidFill>
              </a:rPr>
              <a:t>الذى</a:t>
            </a:r>
            <a:r>
              <a:rPr lang="ar-EG" sz="2600" b="1" u="sng" dirty="0" smtClean="0">
                <a:solidFill>
                  <a:schemeClr val="accent1"/>
                </a:solidFill>
              </a:rPr>
              <a:t> يتأكسد</a:t>
            </a:r>
            <a:r>
              <a:rPr lang="ar-EG" sz="2600" b="1" dirty="0" smtClean="0">
                <a:solidFill>
                  <a:schemeClr val="accent1"/>
                </a:solidFill>
              </a:rPr>
              <a:t> . العامل المختزل </a:t>
            </a:r>
            <a:r>
              <a:rPr lang="en-US" sz="2600" b="1" dirty="0" smtClean="0">
                <a:solidFill>
                  <a:schemeClr val="accent1"/>
                </a:solidFill>
              </a:rPr>
              <a:t>Reducing agent</a:t>
            </a:r>
            <a:r>
              <a:rPr lang="ar-EG" sz="2600" b="1" dirty="0" smtClean="0">
                <a:solidFill>
                  <a:schemeClr val="accent1"/>
                </a:solidFill>
              </a:rPr>
              <a:t>.</a:t>
            </a:r>
            <a:endParaRPr lang="en-US" sz="2600" b="1" dirty="0" smtClean="0">
              <a:solidFill>
                <a:schemeClr val="accent1"/>
              </a:solidFill>
            </a:endParaRPr>
          </a:p>
          <a:p>
            <a:r>
              <a:rPr lang="ar-EG" sz="2600" b="1" dirty="0" smtClean="0">
                <a:solidFill>
                  <a:schemeClr val="accent1"/>
                </a:solidFill>
              </a:rPr>
              <a:t>** </a:t>
            </a:r>
            <a:r>
              <a:rPr lang="ar-EG" sz="2600" b="1" u="sng" dirty="0" smtClean="0">
                <a:solidFill>
                  <a:schemeClr val="accent1"/>
                </a:solidFill>
              </a:rPr>
              <a:t>وبنفس الطريقة يعرف العنصر والمادة </a:t>
            </a:r>
            <a:r>
              <a:rPr lang="ar-EG" sz="2600" b="1" u="sng" dirty="0" err="1" smtClean="0">
                <a:solidFill>
                  <a:schemeClr val="accent1"/>
                </a:solidFill>
              </a:rPr>
              <a:t>التى</a:t>
            </a:r>
            <a:r>
              <a:rPr lang="ar-EG" sz="2600" b="1" u="sng" dirty="0" smtClean="0">
                <a:solidFill>
                  <a:schemeClr val="accent1"/>
                </a:solidFill>
              </a:rPr>
              <a:t> يعتريها اختزال</a:t>
            </a:r>
            <a:r>
              <a:rPr lang="ar-EG" sz="2600" b="1" dirty="0" smtClean="0">
                <a:solidFill>
                  <a:schemeClr val="accent1"/>
                </a:solidFill>
              </a:rPr>
              <a:t> بالاسم العامل المؤكسد </a:t>
            </a:r>
            <a:r>
              <a:rPr lang="en-US" sz="2600" b="1" dirty="0" smtClean="0">
                <a:solidFill>
                  <a:schemeClr val="accent1"/>
                </a:solidFill>
              </a:rPr>
              <a:t>Oxidizing agent </a:t>
            </a:r>
            <a:endParaRPr lang="ar-EG" sz="2600" b="1" dirty="0" smtClean="0">
              <a:solidFill>
                <a:schemeClr val="accent1"/>
              </a:solidFill>
            </a:endParaRPr>
          </a:p>
          <a:p>
            <a:r>
              <a:rPr lang="ar-EG" dirty="0" smtClean="0"/>
              <a:t>وتطلق </a:t>
            </a:r>
            <a:r>
              <a:rPr lang="ar-EG" dirty="0" smtClean="0"/>
              <a:t>الاصطلاحات السابقة عادة على المواد </a:t>
            </a:r>
            <a:r>
              <a:rPr lang="ar-EG" dirty="0" err="1" smtClean="0"/>
              <a:t>التى</a:t>
            </a:r>
            <a:r>
              <a:rPr lang="ar-EG" dirty="0" smtClean="0"/>
              <a:t> تحتوى على العناصر </a:t>
            </a:r>
            <a:r>
              <a:rPr lang="ar-EG" dirty="0" err="1" smtClean="0"/>
              <a:t>الذى</a:t>
            </a:r>
            <a:r>
              <a:rPr lang="ar-EG" dirty="0" smtClean="0"/>
              <a:t> يطرأ عليها </a:t>
            </a:r>
            <a:r>
              <a:rPr lang="ar-EG" dirty="0" err="1" smtClean="0"/>
              <a:t>أى</a:t>
            </a:r>
            <a:r>
              <a:rPr lang="ar-EG" dirty="0" smtClean="0"/>
              <a:t> تغير </a:t>
            </a:r>
            <a:r>
              <a:rPr lang="ar-EG" dirty="0" err="1" smtClean="0"/>
              <a:t>فى</a:t>
            </a:r>
            <a:r>
              <a:rPr lang="ar-EG" dirty="0" smtClean="0"/>
              <a:t> رقم التأكسد .. فمثلا عند تفاعل الحديد مع </a:t>
            </a:r>
            <a:r>
              <a:rPr lang="ar-EG" dirty="0" err="1" smtClean="0"/>
              <a:t>الفلور</a:t>
            </a:r>
            <a:r>
              <a:rPr lang="ar-EG" dirty="0" smtClean="0"/>
              <a:t>:</a:t>
            </a:r>
            <a:endParaRPr lang="en-US" dirty="0" smtClean="0"/>
          </a:p>
          <a:p>
            <a:pPr lvl="5" algn="l" rtl="0"/>
            <a:r>
              <a:rPr lang="en-US" sz="2600" b="1" dirty="0" smtClean="0"/>
              <a:t>2 Fe + 3 F</a:t>
            </a:r>
            <a:r>
              <a:rPr lang="en-US" sz="2600" b="1" baseline="-25000" dirty="0" smtClean="0"/>
              <a:t>2</a:t>
            </a:r>
            <a:r>
              <a:rPr lang="en-US" sz="2600" b="1" dirty="0" smtClean="0"/>
              <a:t>		</a:t>
            </a:r>
            <a:r>
              <a:rPr lang="en-US" sz="2600" b="1" dirty="0" smtClean="0"/>
              <a:t>	2FeF</a:t>
            </a:r>
            <a:r>
              <a:rPr lang="en-US" sz="2600" b="1" baseline="-25000" dirty="0" smtClean="0"/>
              <a:t>3  </a:t>
            </a:r>
            <a:r>
              <a:rPr lang="en-US" sz="2600" b="1" dirty="0" smtClean="0"/>
              <a:t>     (</a:t>
            </a:r>
            <a:r>
              <a:rPr lang="en-US" sz="2600" b="1" dirty="0" smtClean="0"/>
              <a:t>Fe</a:t>
            </a:r>
            <a:r>
              <a:rPr lang="en-US" sz="2600" b="1" baseline="30000" dirty="0" smtClean="0"/>
              <a:t>+++</a:t>
            </a:r>
            <a:r>
              <a:rPr lang="en-US" sz="2600" b="1" dirty="0" smtClean="0"/>
              <a:t>) </a:t>
            </a:r>
            <a:r>
              <a:rPr lang="en-US" sz="2600" b="1" dirty="0" smtClean="0"/>
              <a:t>(F</a:t>
            </a:r>
            <a:r>
              <a:rPr lang="en-US" sz="2600" b="1" baseline="30000" dirty="0" smtClean="0"/>
              <a:t>-</a:t>
            </a:r>
            <a:r>
              <a:rPr lang="en-US" sz="2600" b="1" dirty="0" smtClean="0"/>
              <a:t>)</a:t>
            </a:r>
            <a:r>
              <a:rPr lang="en-US" sz="2600" b="1" baseline="-25000" dirty="0" smtClean="0"/>
              <a:t>3    </a:t>
            </a:r>
            <a:r>
              <a:rPr lang="ar-EG" sz="2600" b="1" baseline="-25000" dirty="0" smtClean="0"/>
              <a:t>          </a:t>
            </a:r>
            <a:endParaRPr lang="en-US" sz="2600" dirty="0" smtClean="0"/>
          </a:p>
          <a:p>
            <a:r>
              <a:rPr lang="ar-EG" dirty="0" smtClean="0"/>
              <a:t>	يعتبر الحديد عامل مختزل لأنه تأكسد (تغير رقم تأكسده من صفر إلى +3) حيث تفقد كل ذرة حديد ثلاثة إلكترونات وتتحول إلى أيون حديديك. أما </a:t>
            </a:r>
            <a:r>
              <a:rPr lang="ar-EG" dirty="0" err="1" smtClean="0"/>
              <a:t>الفلور</a:t>
            </a:r>
            <a:r>
              <a:rPr lang="ar-EG" dirty="0" smtClean="0"/>
              <a:t> فهو العامل المؤكسد لأن </a:t>
            </a:r>
            <a:r>
              <a:rPr lang="ar-EG" dirty="0" err="1" smtClean="0"/>
              <a:t>الفلور</a:t>
            </a:r>
            <a:r>
              <a:rPr lang="ar-EG" dirty="0" smtClean="0"/>
              <a:t> قد اختزل حيث تغير رقم تأكسده من (صفر إلى -1) لتكوين أيون </a:t>
            </a:r>
            <a:r>
              <a:rPr lang="ar-EG" dirty="0" err="1" smtClean="0"/>
              <a:t>الفلوريد</a:t>
            </a:r>
            <a:r>
              <a:rPr lang="ar-EG" dirty="0" smtClean="0"/>
              <a:t>.</a:t>
            </a:r>
            <a:endParaRPr lang="en-US" dirty="0" smtClean="0"/>
          </a:p>
          <a:p>
            <a:r>
              <a:rPr lang="ar-EG" dirty="0" smtClean="0"/>
              <a:t>	ويلاحظ أنه </a:t>
            </a:r>
            <a:r>
              <a:rPr lang="ar-EG" dirty="0" err="1" smtClean="0"/>
              <a:t>فى</a:t>
            </a:r>
            <a:r>
              <a:rPr lang="ar-EG" dirty="0" smtClean="0"/>
              <a:t> كل تفاعل </a:t>
            </a:r>
            <a:r>
              <a:rPr lang="ar-EG" dirty="0" err="1" smtClean="0"/>
              <a:t>إلكترونى</a:t>
            </a:r>
            <a:r>
              <a:rPr lang="ar-EG" dirty="0" smtClean="0"/>
              <a:t> يوجد العاملان المؤكسد والمختزل (ملازمان لبعضهما) </a:t>
            </a:r>
            <a:r>
              <a:rPr lang="ar-EG" dirty="0" err="1" smtClean="0"/>
              <a:t>ففى</a:t>
            </a:r>
            <a:r>
              <a:rPr lang="ar-EG" dirty="0" smtClean="0"/>
              <a:t> التفاعل</a:t>
            </a:r>
            <a:r>
              <a:rPr lang="ar-EG" dirty="0" smtClean="0"/>
              <a:t>:</a:t>
            </a:r>
          </a:p>
          <a:p>
            <a:endParaRPr lang="en-US" dirty="0" smtClean="0"/>
          </a:p>
          <a:p>
            <a:endParaRPr lang="ar-EG" dirty="0"/>
          </a:p>
        </p:txBody>
      </p:sp>
      <p:sp>
        <p:nvSpPr>
          <p:cNvPr id="5122" name="Line 2"/>
          <p:cNvSpPr>
            <a:spLocks noChangeShapeType="1"/>
          </p:cNvSpPr>
          <p:nvPr/>
        </p:nvSpPr>
        <p:spPr bwMode="auto">
          <a:xfrm>
            <a:off x="4572000" y="3643314"/>
            <a:ext cx="919163"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123" name="Line 3"/>
          <p:cNvSpPr>
            <a:spLocks noChangeShapeType="1"/>
          </p:cNvSpPr>
          <p:nvPr/>
        </p:nvSpPr>
        <p:spPr bwMode="auto">
          <a:xfrm>
            <a:off x="2214546" y="6357958"/>
            <a:ext cx="105251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124" name="Line 4"/>
          <p:cNvSpPr>
            <a:spLocks noChangeShapeType="1"/>
          </p:cNvSpPr>
          <p:nvPr/>
        </p:nvSpPr>
        <p:spPr bwMode="auto">
          <a:xfrm flipH="1">
            <a:off x="2285984" y="6429396"/>
            <a:ext cx="98583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EG"/>
          </a:p>
        </p:txBody>
      </p:sp>
      <p:sp>
        <p:nvSpPr>
          <p:cNvPr id="5126" name="Rectangle 6"/>
          <p:cNvSpPr>
            <a:spLocks noChangeArrowheads="1"/>
          </p:cNvSpPr>
          <p:nvPr/>
        </p:nvSpPr>
        <p:spPr bwMode="auto">
          <a:xfrm>
            <a:off x="1000100" y="6072207"/>
            <a:ext cx="471490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0" fontAlgn="base">
              <a:spcBef>
                <a:spcPct val="0"/>
              </a:spcBef>
              <a:spcAft>
                <a:spcPct val="0"/>
              </a:spcAft>
            </a:pP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abic Transparent"/>
              </a:rPr>
              <a:t>Br</a:t>
            </a:r>
            <a:r>
              <a:rPr kumimoji="0" lang="en-US" sz="2000" b="1" i="0" u="none" strike="noStrike" cap="none" normalizeH="0" baseline="-30000" dirty="0" smtClean="0">
                <a:ln>
                  <a:noFill/>
                </a:ln>
                <a:solidFill>
                  <a:srgbClr val="002060"/>
                </a:solidFill>
                <a:effectLst/>
                <a:latin typeface="Arial" pitchFamily="34" charset="0"/>
                <a:ea typeface="Times New Roman" pitchFamily="18" charset="0"/>
                <a:cs typeface="Arabic Transparent"/>
              </a:rPr>
              <a:t>2</a:t>
            </a: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abic Transparent"/>
              </a:rPr>
              <a:t> + 2 e</a:t>
            </a:r>
            <a:r>
              <a:rPr kumimoji="0" lang="en-US" sz="2000" b="1" i="0" u="none" strike="noStrike" cap="none" normalizeH="0" baseline="30000" dirty="0" smtClean="0">
                <a:ln>
                  <a:noFill/>
                </a:ln>
                <a:solidFill>
                  <a:srgbClr val="002060"/>
                </a:solidFill>
                <a:effectLst/>
                <a:latin typeface="Arial" pitchFamily="34" charset="0"/>
                <a:ea typeface="Times New Roman" pitchFamily="18" charset="0"/>
                <a:cs typeface="Arabic Transparent"/>
              </a:rPr>
              <a:t>-                               </a:t>
            </a:r>
            <a:r>
              <a:rPr lang="en-US" sz="2000" b="1" dirty="0" smtClean="0">
                <a:solidFill>
                  <a:srgbClr val="002060"/>
                </a:solidFill>
                <a:latin typeface="Arial" pitchFamily="34" charset="0"/>
                <a:ea typeface="Times New Roman" pitchFamily="18" charset="0"/>
                <a:cs typeface="Arabic Transparent"/>
              </a:rPr>
              <a:t>2 </a:t>
            </a:r>
            <a:r>
              <a:rPr lang="en-US" sz="2000" b="1" dirty="0" smtClean="0">
                <a:solidFill>
                  <a:srgbClr val="002060"/>
                </a:solidFill>
                <a:latin typeface="Arial" pitchFamily="34" charset="0"/>
                <a:ea typeface="Times New Roman" pitchFamily="18" charset="0"/>
                <a:cs typeface="Arabic Transparent"/>
              </a:rPr>
              <a:t>Br</a:t>
            </a:r>
            <a:r>
              <a:rPr lang="en-US" sz="2000" b="1" baseline="30000" dirty="0" smtClean="0">
                <a:solidFill>
                  <a:srgbClr val="002060"/>
                </a:solidFill>
                <a:latin typeface="Arial" pitchFamily="34" charset="0"/>
                <a:ea typeface="Times New Roman" pitchFamily="18" charset="0"/>
                <a:cs typeface="Arabic Transparent"/>
              </a:rPr>
              <a:t>-</a:t>
            </a:r>
            <a:r>
              <a:rPr lang="en-US" sz="2000" b="1" dirty="0" smtClean="0">
                <a:solidFill>
                  <a:srgbClr val="002060"/>
                </a:solidFill>
                <a:latin typeface="Arabic Transparent"/>
                <a:ea typeface="Times New Roman" pitchFamily="18" charset="0"/>
                <a:cs typeface="Arial" pitchFamily="34" charset="0"/>
              </a:rPr>
              <a:t> </a:t>
            </a:r>
            <a:r>
              <a:rPr kumimoji="0" lang="en-US" sz="1600" b="1" i="0" u="none" strike="noStrike" cap="none" normalizeH="0" baseline="0" dirty="0" smtClean="0">
                <a:ln>
                  <a:noFill/>
                </a:ln>
                <a:solidFill>
                  <a:srgbClr val="002060"/>
                </a:solidFill>
                <a:effectLst/>
                <a:latin typeface="Arial" pitchFamily="34" charset="0"/>
                <a:ea typeface="Times New Roman" pitchFamily="18" charset="0"/>
                <a:cs typeface="Arabic Transparent"/>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25668"/>
          </a:xfrm>
        </p:spPr>
        <p:txBody>
          <a:bodyPr>
            <a:normAutofit fontScale="90000"/>
          </a:bodyPr>
          <a:lstStyle/>
          <a:p>
            <a:pPr algn="r"/>
            <a:r>
              <a:rPr lang="ar-EG" dirty="0" smtClean="0"/>
              <a:t>	</a:t>
            </a:r>
            <a:r>
              <a:rPr lang="ar-EG" dirty="0" smtClean="0"/>
              <a:t/>
            </a:r>
            <a:br>
              <a:rPr lang="ar-EG" dirty="0" smtClean="0"/>
            </a:br>
            <a:r>
              <a:rPr lang="ar-EG" dirty="0" smtClean="0"/>
              <a:t/>
            </a:r>
            <a:br>
              <a:rPr lang="ar-EG" dirty="0" smtClean="0"/>
            </a:br>
            <a:r>
              <a:rPr lang="ar-EG" dirty="0" smtClean="0"/>
              <a:t/>
            </a:r>
            <a:br>
              <a:rPr lang="ar-EG" dirty="0" smtClean="0"/>
            </a:br>
            <a:r>
              <a:rPr lang="ar-EG" dirty="0" smtClean="0"/>
              <a:t/>
            </a:r>
            <a:br>
              <a:rPr lang="ar-EG" dirty="0" smtClean="0"/>
            </a:br>
            <a:r>
              <a:rPr lang="ar-EG" dirty="0" smtClean="0"/>
              <a:t>      </a:t>
            </a:r>
            <a:r>
              <a:rPr lang="ar-EG" sz="2200" dirty="0" smtClean="0"/>
              <a:t>يعتبر </a:t>
            </a:r>
            <a:r>
              <a:rPr lang="ar-EG" sz="2200" dirty="0" err="1" smtClean="0"/>
              <a:t>البروم</a:t>
            </a:r>
            <a:r>
              <a:rPr lang="ar-EG" sz="2200" dirty="0" smtClean="0"/>
              <a:t> العامل المؤكسد وأيون </a:t>
            </a:r>
            <a:r>
              <a:rPr lang="ar-EG" sz="2200" dirty="0" err="1" smtClean="0"/>
              <a:t>البروميد</a:t>
            </a:r>
            <a:r>
              <a:rPr lang="ar-EG" sz="2200" dirty="0" smtClean="0"/>
              <a:t> هو العامل المختزل – ولتحديد العامل المؤكسد والمختزل </a:t>
            </a:r>
            <a:r>
              <a:rPr lang="ar-EG" sz="2200" dirty="0" err="1" smtClean="0"/>
              <a:t>فى</a:t>
            </a:r>
            <a:r>
              <a:rPr lang="ar-EG" sz="2200" dirty="0" smtClean="0"/>
              <a:t> تفاعل ما من تفاعلات التأكسد والاختزال يجب الرجوع إلى المعادلة </a:t>
            </a:r>
            <a:r>
              <a:rPr lang="ar-EG" sz="2200" dirty="0" err="1" smtClean="0"/>
              <a:t>التى</a:t>
            </a:r>
            <a:r>
              <a:rPr lang="ar-EG" sz="2200" dirty="0" smtClean="0"/>
              <a:t> تمثل التفاعل أو معرفة المواد المتفاعلة والناتجة من التفاعل وبذلك يمكن تتبع التغير </a:t>
            </a:r>
            <a:r>
              <a:rPr lang="ar-EG" sz="2200" dirty="0" err="1" smtClean="0"/>
              <a:t>فى</a:t>
            </a:r>
            <a:r>
              <a:rPr lang="ar-EG" sz="2200" dirty="0" smtClean="0"/>
              <a:t> رقم تأكسد العناصر المختلفة مع ملاحظة أن المادة </a:t>
            </a:r>
            <a:r>
              <a:rPr lang="ar-EG" sz="2200" dirty="0" err="1" smtClean="0"/>
              <a:t>التى</a:t>
            </a:r>
            <a:r>
              <a:rPr lang="ar-EG" sz="2200" dirty="0" smtClean="0"/>
              <a:t> تسبب زيادة </a:t>
            </a:r>
            <a:r>
              <a:rPr lang="ar-EG" sz="2200" dirty="0" err="1" smtClean="0"/>
              <a:t>فى</a:t>
            </a:r>
            <a:r>
              <a:rPr lang="ar-EG" sz="2200" dirty="0" smtClean="0"/>
              <a:t> رقم تأكسد مادة أخرى تسمى بالعامل المؤكسد وتحتوى هذه المادة على العنصر </a:t>
            </a:r>
            <a:r>
              <a:rPr lang="ar-EG" sz="2200" dirty="0" err="1" smtClean="0"/>
              <a:t>الذى</a:t>
            </a:r>
            <a:r>
              <a:rPr lang="ar-EG" sz="2200" dirty="0" smtClean="0"/>
              <a:t> يختزل وبنفس الطريقة يطلق على العنصر أو المادة </a:t>
            </a:r>
            <a:r>
              <a:rPr lang="ar-EG" sz="2200" dirty="0" err="1" smtClean="0"/>
              <a:t>التى</a:t>
            </a:r>
            <a:r>
              <a:rPr lang="ar-EG" sz="2200" dirty="0" smtClean="0"/>
              <a:t> تتأكسد الاصطلاح العامل المختزل.</a:t>
            </a:r>
            <a:r>
              <a:rPr lang="en-US" dirty="0" smtClean="0"/>
              <a:t/>
            </a:r>
            <a:br>
              <a:rPr lang="en-US" dirty="0" smtClean="0"/>
            </a:br>
            <a:r>
              <a:rPr lang="en-US" b="1" dirty="0" smtClean="0"/>
              <a:t> </a:t>
            </a:r>
            <a:r>
              <a:rPr lang="en-US" dirty="0" smtClean="0"/>
              <a:t/>
            </a:r>
            <a:br>
              <a:rPr lang="en-US" dirty="0" smtClean="0"/>
            </a:br>
            <a:r>
              <a:rPr lang="ar-EG" b="1" dirty="0" smtClean="0"/>
              <a:t> </a:t>
            </a:r>
            <a:r>
              <a:rPr lang="en-US" dirty="0" smtClean="0"/>
              <a:t/>
            </a:r>
            <a:br>
              <a:rPr lang="en-US" dirty="0" smtClean="0"/>
            </a:br>
            <a:r>
              <a:rPr lang="ar-EG" b="1" dirty="0" smtClean="0"/>
              <a:t>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2643182"/>
            <a:ext cx="8229600" cy="3482981"/>
          </a:xfrm>
        </p:spPr>
        <p:txBody>
          <a:bodyPr>
            <a:normAutofit fontScale="85000" lnSpcReduction="20000"/>
          </a:bodyPr>
          <a:lstStyle/>
          <a:p>
            <a:r>
              <a:rPr lang="ar-SA" b="1" dirty="0" smtClean="0">
                <a:solidFill>
                  <a:schemeClr val="accent2"/>
                </a:solidFill>
              </a:rPr>
              <a:t>الأوزان </a:t>
            </a:r>
            <a:r>
              <a:rPr lang="ar-SA" b="1" dirty="0" smtClean="0">
                <a:solidFill>
                  <a:schemeClr val="accent2"/>
                </a:solidFill>
              </a:rPr>
              <a:t>المكافئة</a:t>
            </a:r>
            <a:r>
              <a:rPr lang="en-US" b="1" dirty="0" smtClean="0">
                <a:solidFill>
                  <a:schemeClr val="accent2"/>
                </a:solidFill>
              </a:rPr>
              <a:t> </a:t>
            </a:r>
            <a:r>
              <a:rPr lang="en-US" b="1" dirty="0" smtClean="0">
                <a:solidFill>
                  <a:schemeClr val="accent2"/>
                </a:solidFill>
              </a:rPr>
              <a:t>Equivalent Weights  :</a:t>
            </a:r>
            <a:r>
              <a:rPr lang="en-US" b="1" dirty="0" smtClean="0">
                <a:solidFill>
                  <a:schemeClr val="accent2"/>
                </a:solidFill>
              </a:rPr>
              <a:t> </a:t>
            </a:r>
            <a:r>
              <a:rPr lang="en-US" b="1" dirty="0" smtClean="0"/>
              <a:t/>
            </a:r>
            <a:br>
              <a:rPr lang="en-US" b="1" dirty="0" smtClean="0"/>
            </a:br>
            <a:r>
              <a:rPr lang="en-US" b="1" dirty="0" smtClean="0"/>
              <a:t/>
            </a:r>
            <a:br>
              <a:rPr lang="en-US" b="1" dirty="0" smtClean="0"/>
            </a:br>
            <a:r>
              <a:rPr lang="ar-EG" b="1" dirty="0" smtClean="0"/>
              <a:t>       </a:t>
            </a:r>
            <a:r>
              <a:rPr lang="ar-SA" b="1" dirty="0" smtClean="0"/>
              <a:t>يعتمد حساب الوزن المكافئ لمادة ما على طبيعة التفاعل ( تعادل أو أكسدة واختزال أو ترسيب أو تكوين معقدات ) . ويمكن </a:t>
            </a:r>
            <a:r>
              <a:rPr lang="ar-SA" b="1" dirty="0" err="1" smtClean="0"/>
              <a:t>ان</a:t>
            </a:r>
            <a:r>
              <a:rPr lang="ar-SA" b="1" dirty="0" smtClean="0"/>
              <a:t> يكون للمادة الواحدة  أكثر من وزن مكافئ وفقا للتفاعل الداخلة فيه .</a:t>
            </a:r>
            <a:endParaRPr lang="en-US" dirty="0" smtClean="0"/>
          </a:p>
          <a:p>
            <a:r>
              <a:rPr lang="ar-SA" b="1" dirty="0" smtClean="0"/>
              <a:t>      وعلى ذلك فانه من الصعب وضع طريقة موحدة لحساب الوزن المكافئ تغطي كل أنواع التفاعلات حيث تتغير طريقة الحساب طبقا لنوع التفاعل , وسوف نتعرض فيما يلي لكيفية حساب الوزن المكافئ لكل نوع من أنواع التفاعلات </a:t>
            </a:r>
            <a:r>
              <a:rPr lang="ar-SA" b="1" dirty="0" err="1" smtClean="0"/>
              <a:t>الحجمية</a:t>
            </a:r>
            <a:r>
              <a:rPr lang="ar-SA" b="1" dirty="0" smtClean="0"/>
              <a:t> على حدة</a:t>
            </a:r>
            <a:r>
              <a:rPr lang="ar-EG" b="1" dirty="0" smtClean="0"/>
              <a:t>   </a:t>
            </a:r>
            <a:endParaRPr lang="en-US" dirty="0" smtClean="0"/>
          </a:p>
          <a:p>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400" b="1" dirty="0" smtClean="0">
                <a:solidFill>
                  <a:schemeClr val="accent2"/>
                </a:solidFill>
              </a:rPr>
              <a:t>أولا : الأوزان المكافئة في تفاعلات </a:t>
            </a:r>
            <a:r>
              <a:rPr lang="ar-SA" sz="2400" b="1" dirty="0" smtClean="0">
                <a:solidFill>
                  <a:schemeClr val="accent2"/>
                </a:solidFill>
              </a:rPr>
              <a:t>التعادل</a:t>
            </a:r>
            <a:r>
              <a:rPr lang="en-US" sz="2400" b="1" dirty="0" smtClean="0">
                <a:solidFill>
                  <a:schemeClr val="accent2"/>
                </a:solidFill>
              </a:rPr>
              <a:t>  </a:t>
            </a:r>
            <a:r>
              <a:rPr lang="en-US" sz="2400" b="1" dirty="0" err="1" smtClean="0">
                <a:solidFill>
                  <a:schemeClr val="accent2"/>
                </a:solidFill>
              </a:rPr>
              <a:t>Neutralisation</a:t>
            </a:r>
            <a:r>
              <a:rPr lang="en-US" sz="2400" b="1" dirty="0" smtClean="0">
                <a:solidFill>
                  <a:schemeClr val="accent2"/>
                </a:solidFill>
              </a:rPr>
              <a:t> </a:t>
            </a:r>
            <a:r>
              <a:rPr lang="en-US" sz="2400" b="1" dirty="0" smtClean="0">
                <a:solidFill>
                  <a:schemeClr val="accent2"/>
                </a:solidFill>
              </a:rPr>
              <a:t>reactions   </a:t>
            </a:r>
            <a:endParaRPr lang="ar-EG" sz="2400" b="1" dirty="0">
              <a:solidFill>
                <a:schemeClr val="accent2"/>
              </a:solidFill>
            </a:endParaRPr>
          </a:p>
        </p:txBody>
      </p:sp>
      <p:sp>
        <p:nvSpPr>
          <p:cNvPr id="3" name="عنصر نائب للمحتوى 2"/>
          <p:cNvSpPr>
            <a:spLocks noGrp="1"/>
          </p:cNvSpPr>
          <p:nvPr>
            <p:ph idx="1"/>
          </p:nvPr>
        </p:nvSpPr>
        <p:spPr>
          <a:xfrm>
            <a:off x="457200" y="1142984"/>
            <a:ext cx="8229600" cy="4983179"/>
          </a:xfrm>
        </p:spPr>
        <p:txBody>
          <a:bodyPr>
            <a:normAutofit fontScale="62500" lnSpcReduction="20000"/>
          </a:bodyPr>
          <a:lstStyle/>
          <a:p>
            <a:r>
              <a:rPr lang="ar-EG" b="1" dirty="0" smtClean="0"/>
              <a:t>   </a:t>
            </a:r>
            <a:r>
              <a:rPr lang="ar-SA" b="1" dirty="0" smtClean="0"/>
              <a:t>أن الوزن المكافئ لأي مادة في تفاعلات التعادل يساوي وزن تلك المادة الذي يعطي أو يتفاعل مع جرام جزيئي واحد من ايون الهيدروجين , ويمكننا هنا أن نميز بين ثلاثة أصناف</a:t>
            </a:r>
            <a:endParaRPr lang="en-US" dirty="0" smtClean="0"/>
          </a:p>
          <a:p>
            <a:r>
              <a:rPr lang="ar-EG" b="1" dirty="0" smtClean="0"/>
              <a:t> </a:t>
            </a:r>
            <a:r>
              <a:rPr lang="ar-SA" sz="2800" b="1" dirty="0" smtClean="0">
                <a:solidFill>
                  <a:schemeClr val="accent2"/>
                </a:solidFill>
              </a:rPr>
              <a:t>أ- </a:t>
            </a:r>
            <a:r>
              <a:rPr lang="ar-SA" sz="2800" b="1" dirty="0" smtClean="0">
                <a:solidFill>
                  <a:schemeClr val="accent2"/>
                </a:solidFill>
              </a:rPr>
              <a:t>الأوزان المكافئة </a:t>
            </a:r>
            <a:r>
              <a:rPr lang="ar-SA" sz="2800" b="1" dirty="0" smtClean="0">
                <a:solidFill>
                  <a:schemeClr val="accent2"/>
                </a:solidFill>
              </a:rPr>
              <a:t>للأحماض</a:t>
            </a:r>
            <a:r>
              <a:rPr lang="ar-EG" sz="2800" b="1" dirty="0" smtClean="0">
                <a:solidFill>
                  <a:schemeClr val="accent2"/>
                </a:solidFill>
              </a:rPr>
              <a:t> </a:t>
            </a:r>
            <a:r>
              <a:rPr lang="en-US" sz="2800" b="1" dirty="0" smtClean="0">
                <a:solidFill>
                  <a:schemeClr val="accent2"/>
                </a:solidFill>
              </a:rPr>
              <a:t>The equivalent Weights of Acids </a:t>
            </a:r>
            <a:r>
              <a:rPr lang="en-US" b="1" dirty="0" smtClean="0"/>
              <a:t/>
            </a:r>
            <a:br>
              <a:rPr lang="en-US" b="1" dirty="0" smtClean="0"/>
            </a:br>
            <a:r>
              <a:rPr lang="ar-SA" sz="2600" b="1" dirty="0" smtClean="0"/>
              <a:t>     الوزن المكافئ لحامض ما هو وزن ذلك الحامض الذي يحتوي على وزن جزيئي جرامي واحد من ايون الهيدروجين القابل للإحلال . وتعرف عدد ايونات الهيدروجين القابلة للإحلال بقاعدية الحامض فمثلا </a:t>
            </a:r>
            <a:r>
              <a:rPr lang="ar-SA" sz="2600" b="1" dirty="0" err="1" smtClean="0"/>
              <a:t>تتأين</a:t>
            </a:r>
            <a:r>
              <a:rPr lang="ar-SA" sz="2600" b="1" dirty="0" smtClean="0"/>
              <a:t> الأحماض أحادية القاعدية</a:t>
            </a:r>
            <a:r>
              <a:rPr lang="en-US" sz="2600" b="1" dirty="0" smtClean="0"/>
              <a:t> (Monobasic Acids ) </a:t>
            </a:r>
            <a:r>
              <a:rPr lang="ar-SA" sz="2600" b="1" dirty="0" smtClean="0"/>
              <a:t>وتعطي ايون هيدروجين واحد مثل حامض </a:t>
            </a:r>
            <a:r>
              <a:rPr lang="ar-SA" sz="2600" b="1" dirty="0" err="1" smtClean="0"/>
              <a:t>الهيدروكلوريك</a:t>
            </a:r>
            <a:r>
              <a:rPr lang="ar-SA" sz="2600" b="1" dirty="0" smtClean="0"/>
              <a:t> وحامض </a:t>
            </a:r>
            <a:r>
              <a:rPr lang="ar-SA" sz="2600" b="1" dirty="0" err="1" smtClean="0"/>
              <a:t>الخليك</a:t>
            </a:r>
            <a:r>
              <a:rPr lang="ar-SA" sz="2600" b="1" dirty="0" smtClean="0"/>
              <a:t>  </a:t>
            </a:r>
            <a:endParaRPr lang="en-US" sz="2600" dirty="0" smtClean="0"/>
          </a:p>
          <a:p>
            <a:r>
              <a:rPr lang="en-US" sz="2600" b="1" dirty="0" smtClean="0"/>
              <a:t> </a:t>
            </a:r>
            <a:r>
              <a:rPr lang="ar-SA" sz="2600" b="1" dirty="0" smtClean="0"/>
              <a:t>وفي هذه الحالة يكون </a:t>
            </a:r>
            <a:r>
              <a:rPr lang="ar-EG" sz="2600" b="1" dirty="0" smtClean="0"/>
              <a:t>الوزن </a:t>
            </a:r>
            <a:r>
              <a:rPr lang="ar-EG" sz="2600" b="1" dirty="0" err="1" smtClean="0"/>
              <a:t>الجزيئ</a:t>
            </a:r>
            <a:r>
              <a:rPr lang="en-US" sz="2600" b="1" dirty="0" smtClean="0"/>
              <a:t>=  </a:t>
            </a:r>
            <a:r>
              <a:rPr lang="ar-SA" sz="2600" b="1" dirty="0" smtClean="0"/>
              <a:t>الوزن المكافئ</a:t>
            </a:r>
            <a:endParaRPr lang="ar-EG" sz="2600" b="1" dirty="0" smtClean="0"/>
          </a:p>
          <a:p>
            <a:r>
              <a:rPr lang="en-US" dirty="0" err="1" smtClean="0"/>
              <a:t>HCl</a:t>
            </a:r>
            <a:r>
              <a:rPr lang="en-US" dirty="0" smtClean="0"/>
              <a:t>        </a:t>
            </a:r>
            <a:r>
              <a:rPr lang="en-US" dirty="0" smtClean="0"/>
              <a:t>            </a:t>
            </a:r>
            <a:r>
              <a:rPr lang="en-US" dirty="0" smtClean="0"/>
              <a:t>H</a:t>
            </a:r>
            <a:r>
              <a:rPr lang="en-US" baseline="30000" dirty="0" smtClean="0"/>
              <a:t>+</a:t>
            </a:r>
            <a:r>
              <a:rPr lang="en-US" dirty="0" smtClean="0"/>
              <a:t> +</a:t>
            </a:r>
            <a:r>
              <a:rPr lang="en-US" dirty="0" err="1" smtClean="0"/>
              <a:t>Cl</a:t>
            </a:r>
            <a:r>
              <a:rPr lang="en-US" baseline="30000" dirty="0" smtClean="0"/>
              <a:t>-</a:t>
            </a:r>
            <a:r>
              <a:rPr lang="en-US" dirty="0" smtClean="0"/>
              <a:t> </a:t>
            </a:r>
            <a:r>
              <a:rPr lang="en-US" dirty="0" smtClean="0"/>
              <a:t>                                      </a:t>
            </a:r>
            <a:endParaRPr lang="en-US" dirty="0" smtClean="0"/>
          </a:p>
          <a:p>
            <a:r>
              <a:rPr lang="ar-SA" dirty="0" err="1" smtClean="0"/>
              <a:t>اذن</a:t>
            </a:r>
            <a:r>
              <a:rPr lang="ar-SA" dirty="0" smtClean="0"/>
              <a:t> الوزن </a:t>
            </a:r>
            <a:r>
              <a:rPr lang="ar-SA" dirty="0" err="1" smtClean="0"/>
              <a:t>المكافىء</a:t>
            </a:r>
            <a:r>
              <a:rPr lang="ar-SA" dirty="0" smtClean="0"/>
              <a:t> لحمض </a:t>
            </a:r>
            <a:r>
              <a:rPr lang="ar-SA" dirty="0" err="1" smtClean="0"/>
              <a:t>الهيدروكلوريك</a:t>
            </a:r>
            <a:r>
              <a:rPr lang="ar-SA" dirty="0" smtClean="0"/>
              <a:t> هو  36.5  ÷ 1  =36.5جرام </a:t>
            </a:r>
            <a:r>
              <a:rPr lang="ar-SA" dirty="0" err="1" smtClean="0"/>
              <a:t>مكافىء</a:t>
            </a:r>
            <a:r>
              <a:rPr lang="en-US" dirty="0" smtClean="0"/>
              <a:t>   </a:t>
            </a:r>
          </a:p>
          <a:p>
            <a:r>
              <a:rPr lang="ar-SA" b="1" dirty="0" smtClean="0"/>
              <a:t> </a:t>
            </a:r>
            <a:endParaRPr lang="en-US" dirty="0" smtClean="0"/>
          </a:p>
          <a:p>
            <a:r>
              <a:rPr lang="ar-EG" b="1" dirty="0" smtClean="0"/>
              <a:t>    </a:t>
            </a:r>
            <a:r>
              <a:rPr lang="ar-SA" b="1" dirty="0" smtClean="0"/>
              <a:t>أما بالنسبة للأحماض ثنائية القاعدية  فنجد أنها </a:t>
            </a:r>
            <a:r>
              <a:rPr lang="ar-SA" b="1" dirty="0" err="1" smtClean="0"/>
              <a:t>تتأين</a:t>
            </a:r>
            <a:r>
              <a:rPr lang="ar-SA" b="1" dirty="0" smtClean="0"/>
              <a:t> وتعطي ايونين من الهيدروجين مثل حامض </a:t>
            </a:r>
            <a:r>
              <a:rPr lang="ar-SA" b="1" dirty="0" err="1" smtClean="0"/>
              <a:t>الاوكزاليك</a:t>
            </a:r>
            <a:r>
              <a:rPr lang="ar-SA" b="1" dirty="0" smtClean="0"/>
              <a:t> وحامض الكبريتيك </a:t>
            </a:r>
            <a:endParaRPr lang="en-US" dirty="0" smtClean="0"/>
          </a:p>
          <a:p>
            <a:r>
              <a:rPr lang="ar-EG" b="1" dirty="0" smtClean="0"/>
              <a:t>  الوزن </a:t>
            </a:r>
            <a:r>
              <a:rPr lang="ar-EG" b="1" dirty="0" err="1" smtClean="0"/>
              <a:t>الجزيئ</a:t>
            </a:r>
            <a:r>
              <a:rPr lang="ar-EG" b="1" dirty="0" smtClean="0"/>
              <a:t>   ÷  2   </a:t>
            </a:r>
            <a:r>
              <a:rPr lang="en-US" b="1" dirty="0" smtClean="0"/>
              <a:t>=  </a:t>
            </a:r>
            <a:r>
              <a:rPr lang="ar-SA" b="1" dirty="0" smtClean="0"/>
              <a:t>وفي هذه الحالة يكون الوزن المكافئ</a:t>
            </a:r>
            <a:r>
              <a:rPr lang="en-US" b="1" dirty="0" smtClean="0"/>
              <a:t/>
            </a:r>
            <a:br>
              <a:rPr lang="en-US" b="1" dirty="0" smtClean="0"/>
            </a:br>
            <a:endParaRPr lang="en-US" dirty="0" smtClean="0"/>
          </a:p>
          <a:p>
            <a:r>
              <a:rPr lang="ar-SA" b="1" dirty="0" smtClean="0"/>
              <a:t>   أما الأحماض ثلاثية القاعدية فيكون الأمر أكثر تعقيدا . فعلى سبيل المثال قد يتفاعل 1 مول من حامض </a:t>
            </a:r>
            <a:r>
              <a:rPr lang="ar-SA" b="1" dirty="0" err="1" smtClean="0"/>
              <a:t>الفسفوريك</a:t>
            </a:r>
            <a:r>
              <a:rPr lang="ar-SA" b="1" dirty="0" smtClean="0"/>
              <a:t> مع 1 أو 2 مول من </a:t>
            </a:r>
            <a:r>
              <a:rPr lang="ar-SA" b="1" dirty="0" err="1" smtClean="0"/>
              <a:t>هيدروكسيد</a:t>
            </a:r>
            <a:r>
              <a:rPr lang="ar-SA" b="1" dirty="0" smtClean="0"/>
              <a:t> الصوديوم </a:t>
            </a:r>
            <a:endParaRPr lang="en-US" dirty="0" smtClean="0"/>
          </a:p>
          <a:p>
            <a:r>
              <a:rPr lang="en-US" b="1" dirty="0" smtClean="0"/>
              <a:t/>
            </a:r>
            <a:br>
              <a:rPr lang="en-US" b="1" dirty="0" smtClean="0"/>
            </a:br>
            <a:endParaRPr lang="ar-EG" dirty="0"/>
          </a:p>
        </p:txBody>
      </p:sp>
      <p:sp>
        <p:nvSpPr>
          <p:cNvPr id="24578" name="Line 2"/>
          <p:cNvSpPr>
            <a:spLocks noChangeShapeType="1"/>
          </p:cNvSpPr>
          <p:nvPr/>
        </p:nvSpPr>
        <p:spPr bwMode="auto">
          <a:xfrm>
            <a:off x="4429124" y="3000372"/>
            <a:ext cx="72707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2928958"/>
          </a:xfrm>
        </p:spPr>
        <p:txBody>
          <a:bodyPr>
            <a:normAutofit fontScale="90000"/>
          </a:bodyPr>
          <a:lstStyle/>
          <a:p>
            <a:pPr algn="r"/>
            <a:r>
              <a:rPr lang="en-US" sz="2200" b="1" dirty="0" smtClean="0"/>
              <a:t/>
            </a:r>
            <a:br>
              <a:rPr lang="en-US" sz="2200" b="1" dirty="0" smtClean="0"/>
            </a:br>
            <a:r>
              <a:rPr lang="en-US" sz="2200" b="1" dirty="0" smtClean="0"/>
              <a:t/>
            </a:r>
            <a:br>
              <a:rPr lang="en-US" sz="2200" b="1" dirty="0" smtClean="0"/>
            </a:br>
            <a:r>
              <a:rPr lang="ar-SA" sz="2200" b="1" dirty="0" smtClean="0"/>
              <a:t>ويكون </a:t>
            </a:r>
            <a:r>
              <a:rPr lang="ar-SA" sz="2200" b="1" dirty="0" smtClean="0"/>
              <a:t>الوزن المكافئ لحامض </a:t>
            </a:r>
            <a:r>
              <a:rPr lang="ar-SA" sz="2200" b="1" dirty="0" err="1" smtClean="0"/>
              <a:t>الفسفوريك</a:t>
            </a:r>
            <a:r>
              <a:rPr lang="ar-SA" sz="2200" b="1" dirty="0" smtClean="0"/>
              <a:t> في التفاعل الأول مساويا لوزنه الجزيئي وفي التفاعل الثاني يكون وزنه المكافئ نصف وزنه الجزيئي   </a:t>
            </a:r>
            <a:r>
              <a:rPr lang="en-US" sz="2700" dirty="0" smtClean="0"/>
              <a:t/>
            </a:r>
            <a:br>
              <a:rPr lang="en-US" sz="2700" dirty="0" smtClean="0"/>
            </a:br>
            <a:r>
              <a:rPr lang="en-US" sz="2700" dirty="0" smtClean="0"/>
              <a:t>H</a:t>
            </a:r>
            <a:r>
              <a:rPr lang="en-US" sz="2700" baseline="-25000" dirty="0" smtClean="0"/>
              <a:t>3</a:t>
            </a:r>
            <a:r>
              <a:rPr lang="en-US" sz="2700" dirty="0" smtClean="0"/>
              <a:t>PO</a:t>
            </a:r>
            <a:r>
              <a:rPr lang="en-US" sz="2700" baseline="-25000" dirty="0" smtClean="0"/>
              <a:t>4</a:t>
            </a:r>
            <a:r>
              <a:rPr lang="en-US" sz="2700" dirty="0" smtClean="0"/>
              <a:t>                   3H</a:t>
            </a:r>
            <a:r>
              <a:rPr lang="en-US" sz="2700" baseline="30000" dirty="0" smtClean="0"/>
              <a:t>+</a:t>
            </a:r>
            <a:r>
              <a:rPr lang="en-US" sz="2700" dirty="0" smtClean="0"/>
              <a:t> +PO4</a:t>
            </a:r>
            <a:r>
              <a:rPr lang="en-US" sz="2700" baseline="30000" dirty="0" smtClean="0"/>
              <a:t>-3</a:t>
            </a:r>
            <a:r>
              <a:rPr lang="en-US" sz="2700" dirty="0" smtClean="0"/>
              <a:t>                                </a:t>
            </a:r>
            <a:br>
              <a:rPr lang="en-US" sz="2700" dirty="0" smtClean="0"/>
            </a:br>
            <a:r>
              <a:rPr lang="ar-SA" sz="2700" dirty="0" err="1" smtClean="0"/>
              <a:t>اذن</a:t>
            </a:r>
            <a:r>
              <a:rPr lang="ar-SA" sz="2700" dirty="0" smtClean="0"/>
              <a:t> الوزن </a:t>
            </a:r>
            <a:r>
              <a:rPr lang="ar-SA" sz="2700" dirty="0" err="1" smtClean="0"/>
              <a:t>المكافىء</a:t>
            </a:r>
            <a:r>
              <a:rPr lang="ar-SA" sz="2700" dirty="0" smtClean="0"/>
              <a:t> لحمض </a:t>
            </a:r>
            <a:r>
              <a:rPr lang="ar-SA" sz="2700" dirty="0" err="1" smtClean="0"/>
              <a:t>الفسفوريك</a:t>
            </a:r>
            <a:r>
              <a:rPr lang="ar-SA" sz="2700" dirty="0" smtClean="0"/>
              <a:t> هو 97÷ 3   =  32.33 جرام </a:t>
            </a:r>
            <a:r>
              <a:rPr lang="ar-SA" sz="2700" dirty="0" err="1" smtClean="0"/>
              <a:t>مكافىء</a:t>
            </a:r>
            <a:r>
              <a:rPr lang="en-US" sz="2700" dirty="0" smtClean="0"/>
              <a:t/>
            </a:r>
            <a:br>
              <a:rPr lang="en-US" sz="2700" dirty="0" smtClean="0"/>
            </a:br>
            <a:r>
              <a:rPr lang="ar-SA" sz="2200" b="1" dirty="0" smtClean="0"/>
              <a:t>     ومما سبق يتبين ضرورة معرفة التفاعل الذي يدخل فيه الحامض الذي يحوي أكثر من ذرة واحدة من الهيدروجين قابلة للإحلال وذلك لحساب وزنه المكافئ . هذا ويمكن أن نتوصل لقانون عام لحساب الوزن المكافئ لأي حامض قوي في تفاعلات التعادل كالأتي</a:t>
            </a:r>
            <a:r>
              <a:rPr lang="ar-EG" sz="2200" b="1" dirty="0" smtClean="0"/>
              <a:t>  :</a:t>
            </a:r>
            <a:r>
              <a:rPr lang="en-US" sz="2200" dirty="0" smtClean="0"/>
              <a:t/>
            </a:r>
            <a:br>
              <a:rPr lang="en-US" sz="2200" dirty="0" smtClean="0"/>
            </a:br>
            <a:r>
              <a:rPr lang="ar-EG" sz="2200" b="1" dirty="0" smtClean="0"/>
              <a:t> </a:t>
            </a:r>
            <a:r>
              <a:rPr lang="en-US" sz="2200" b="1" dirty="0" smtClean="0"/>
              <a:t>  </a:t>
            </a:r>
            <a:r>
              <a:rPr lang="ar-EG" sz="2200" b="1" dirty="0" smtClean="0"/>
              <a:t>      </a:t>
            </a:r>
            <a:r>
              <a:rPr lang="ar-EG" sz="2200" b="1" dirty="0" smtClean="0"/>
              <a:t>الوزن  الجزيئي ÷ هـ </a:t>
            </a:r>
            <a:r>
              <a:rPr lang="en-US" sz="2200" b="1" dirty="0" smtClean="0"/>
              <a:t>=  </a:t>
            </a:r>
            <a:r>
              <a:rPr lang="ar-SA" sz="2200" b="1" dirty="0" smtClean="0"/>
              <a:t>الوزن المكافئ للحامض</a:t>
            </a:r>
            <a:r>
              <a:rPr lang="en-US" sz="2200" dirty="0" smtClean="0"/>
              <a:t/>
            </a:r>
            <a:br>
              <a:rPr lang="en-US" sz="2200" dirty="0" smtClean="0"/>
            </a:br>
            <a:r>
              <a:rPr lang="ar-EG" sz="2200" b="1" dirty="0" smtClean="0"/>
              <a:t>حيث هـ  هي عدد </a:t>
            </a:r>
            <a:r>
              <a:rPr lang="ar-EG" sz="2200" b="1" dirty="0" err="1" smtClean="0"/>
              <a:t>ذرات</a:t>
            </a:r>
            <a:r>
              <a:rPr lang="ar-EG" sz="2200" b="1" dirty="0" smtClean="0"/>
              <a:t> الهيدروجين </a:t>
            </a:r>
            <a:r>
              <a:rPr lang="ar-EG" sz="2200" b="1" dirty="0" err="1" smtClean="0"/>
              <a:t>القابله</a:t>
            </a:r>
            <a:r>
              <a:rPr lang="ar-EG" sz="2200" b="1" dirty="0" smtClean="0"/>
              <a:t> للاستبدال داخل الحمض</a:t>
            </a:r>
            <a:r>
              <a:rPr lang="en-US" dirty="0" smtClean="0"/>
              <a:t/>
            </a:r>
            <a:br>
              <a:rPr lang="en-US" dirty="0" smtClean="0"/>
            </a:br>
            <a:endParaRPr lang="ar-EG" dirty="0"/>
          </a:p>
        </p:txBody>
      </p:sp>
      <p:sp>
        <p:nvSpPr>
          <p:cNvPr id="3" name="عنصر نائب للمحتوى 2"/>
          <p:cNvSpPr>
            <a:spLocks noGrp="1"/>
          </p:cNvSpPr>
          <p:nvPr>
            <p:ph idx="1"/>
          </p:nvPr>
        </p:nvSpPr>
        <p:spPr>
          <a:xfrm>
            <a:off x="457200" y="3286124"/>
            <a:ext cx="8229600" cy="3429024"/>
          </a:xfrm>
        </p:spPr>
        <p:txBody>
          <a:bodyPr>
            <a:normAutofit fontScale="47500" lnSpcReduction="20000"/>
          </a:bodyPr>
          <a:lstStyle/>
          <a:p>
            <a:r>
              <a:rPr lang="ar-SA" b="1" dirty="0" smtClean="0">
                <a:solidFill>
                  <a:schemeClr val="accent2"/>
                </a:solidFill>
              </a:rPr>
              <a:t>ب- </a:t>
            </a:r>
            <a:r>
              <a:rPr lang="ar-SA" b="1" dirty="0" smtClean="0">
                <a:solidFill>
                  <a:schemeClr val="accent2"/>
                </a:solidFill>
              </a:rPr>
              <a:t>الأوزان المكافئة للقواعد </a:t>
            </a:r>
            <a:r>
              <a:rPr lang="en-US" b="1" dirty="0" smtClean="0">
                <a:solidFill>
                  <a:schemeClr val="accent2"/>
                </a:solidFill>
              </a:rPr>
              <a:t>The Equivalent Weights of Bases</a:t>
            </a:r>
            <a:r>
              <a:rPr lang="en-US" dirty="0" smtClean="0">
                <a:solidFill>
                  <a:schemeClr val="accent2"/>
                </a:solidFill>
              </a:rPr>
              <a:t> </a:t>
            </a:r>
            <a:r>
              <a:rPr lang="en-US" b="1" dirty="0" smtClean="0"/>
              <a:t/>
            </a:r>
            <a:br>
              <a:rPr lang="en-US" b="1" dirty="0" smtClean="0"/>
            </a:br>
            <a:r>
              <a:rPr lang="ar-SA" b="1" dirty="0" smtClean="0"/>
              <a:t>الوزن المكافئ </a:t>
            </a:r>
            <a:r>
              <a:rPr lang="ar-SA" b="1" dirty="0" err="1" smtClean="0"/>
              <a:t>لقاعده</a:t>
            </a:r>
            <a:r>
              <a:rPr lang="ar-SA" b="1" dirty="0" smtClean="0"/>
              <a:t> ما  هو وزن تلك القاعدة الذي يحتوي على واحد جرام من ايون </a:t>
            </a:r>
            <a:r>
              <a:rPr lang="ar-SA" b="1" dirty="0" err="1" smtClean="0"/>
              <a:t>الهيدروكسيل</a:t>
            </a:r>
            <a:r>
              <a:rPr lang="ar-SA" b="1" dirty="0" smtClean="0"/>
              <a:t> القابل للإحلال ويعرف عدد ايونات </a:t>
            </a:r>
            <a:r>
              <a:rPr lang="ar-SA" b="1" dirty="0" err="1" smtClean="0"/>
              <a:t>الهيدروكسيل</a:t>
            </a:r>
            <a:r>
              <a:rPr lang="ar-SA" b="1" dirty="0" smtClean="0"/>
              <a:t> القابلة للإحلال </a:t>
            </a:r>
            <a:r>
              <a:rPr lang="ar-SA" b="1" dirty="0" err="1" smtClean="0"/>
              <a:t>بحامضية</a:t>
            </a:r>
            <a:r>
              <a:rPr lang="ar-SA" b="1" dirty="0" smtClean="0"/>
              <a:t> القاعدة </a:t>
            </a:r>
            <a:r>
              <a:rPr lang="en-US" b="1" dirty="0" smtClean="0"/>
              <a:t/>
            </a:r>
            <a:br>
              <a:rPr lang="en-US" b="1" dirty="0" smtClean="0"/>
            </a:br>
            <a:r>
              <a:rPr lang="en-US" b="1" dirty="0" smtClean="0"/>
              <a:t>(</a:t>
            </a:r>
            <a:r>
              <a:rPr lang="en-US" b="1" dirty="0" err="1" smtClean="0"/>
              <a:t>Monoacidic</a:t>
            </a:r>
            <a:r>
              <a:rPr lang="en-US" b="1" dirty="0" smtClean="0"/>
              <a:t> Bases ) </a:t>
            </a:r>
            <a:r>
              <a:rPr lang="ar-SA" b="1" dirty="0" smtClean="0"/>
              <a:t>لتعطي ايون </a:t>
            </a:r>
            <a:r>
              <a:rPr lang="ar-SA" b="1" dirty="0" err="1" smtClean="0"/>
              <a:t>هيدروكسيل</a:t>
            </a:r>
            <a:r>
              <a:rPr lang="ar-SA" b="1" dirty="0" smtClean="0"/>
              <a:t> واحد مثل </a:t>
            </a:r>
            <a:r>
              <a:rPr lang="ar-SA" b="1" dirty="0" err="1" smtClean="0"/>
              <a:t>هيدروكسيد</a:t>
            </a:r>
            <a:r>
              <a:rPr lang="ar-SA" b="1" dirty="0" smtClean="0"/>
              <a:t> الصوديوم </a:t>
            </a:r>
            <a:r>
              <a:rPr lang="ar-SA" b="1" dirty="0" err="1" smtClean="0"/>
              <a:t>وتتأين</a:t>
            </a:r>
            <a:endParaRPr lang="en-US" dirty="0" smtClean="0"/>
          </a:p>
          <a:p>
            <a:r>
              <a:rPr lang="ar-SA" b="1" dirty="0" smtClean="0"/>
              <a:t>ويكون الوزن المكافئ في هذه الحالة </a:t>
            </a:r>
            <a:r>
              <a:rPr lang="en-US" b="1" dirty="0" smtClean="0"/>
              <a:t>= </a:t>
            </a:r>
            <a:r>
              <a:rPr lang="ar-EG" b="1" dirty="0" smtClean="0"/>
              <a:t>  الوزن </a:t>
            </a:r>
            <a:r>
              <a:rPr lang="ar-EG" b="1" dirty="0" err="1" smtClean="0"/>
              <a:t>الجزيئ</a:t>
            </a:r>
            <a:endParaRPr lang="en-US" b="1" dirty="0" smtClean="0"/>
          </a:p>
          <a:p>
            <a:r>
              <a:rPr lang="en-US" b="1" dirty="0" smtClean="0"/>
              <a:t>  </a:t>
            </a:r>
            <a:br>
              <a:rPr lang="en-US" b="1" dirty="0" smtClean="0"/>
            </a:br>
            <a:r>
              <a:rPr lang="en-US" sz="4400" dirty="0" err="1" smtClean="0"/>
              <a:t>NaOH</a:t>
            </a:r>
            <a:r>
              <a:rPr lang="en-US" sz="4400" dirty="0" smtClean="0"/>
              <a:t>              </a:t>
            </a:r>
            <a:r>
              <a:rPr lang="en-US" sz="4400" dirty="0" smtClean="0"/>
              <a:t>         </a:t>
            </a:r>
            <a:r>
              <a:rPr lang="en-US" sz="4400" dirty="0" smtClean="0"/>
              <a:t>Na</a:t>
            </a:r>
            <a:r>
              <a:rPr lang="en-US" sz="4400" baseline="30000" dirty="0" smtClean="0"/>
              <a:t>+ </a:t>
            </a:r>
            <a:r>
              <a:rPr lang="en-US" sz="4400" dirty="0" smtClean="0"/>
              <a:t>+  OH</a:t>
            </a:r>
            <a:r>
              <a:rPr lang="en-US" sz="4400" baseline="30000" dirty="0" smtClean="0"/>
              <a:t>-  </a:t>
            </a:r>
            <a:r>
              <a:rPr lang="en-US" sz="4400" baseline="30000" dirty="0" smtClean="0"/>
              <a:t>                                                                                                  </a:t>
            </a:r>
            <a:r>
              <a:rPr lang="en-US" sz="4400" dirty="0" smtClean="0"/>
              <a:t>  </a:t>
            </a:r>
            <a:r>
              <a:rPr lang="ar-EG" sz="4400" dirty="0" smtClean="0"/>
              <a:t>                                        </a:t>
            </a:r>
            <a:r>
              <a:rPr lang="en-US" dirty="0" smtClean="0"/>
              <a:t/>
            </a:r>
            <a:br>
              <a:rPr lang="en-US" dirty="0" smtClean="0"/>
            </a:br>
            <a:endParaRPr lang="en-US" dirty="0" smtClean="0"/>
          </a:p>
          <a:p>
            <a:r>
              <a:rPr lang="ar-SA" dirty="0" err="1" smtClean="0"/>
              <a:t>اذن</a:t>
            </a:r>
            <a:r>
              <a:rPr lang="ar-SA" dirty="0" smtClean="0"/>
              <a:t> </a:t>
            </a:r>
            <a:r>
              <a:rPr lang="ar-SA" dirty="0" smtClean="0"/>
              <a:t>الوزن </a:t>
            </a:r>
            <a:r>
              <a:rPr lang="ar-SA" dirty="0" err="1" smtClean="0"/>
              <a:t>المكافىء</a:t>
            </a:r>
            <a:r>
              <a:rPr lang="ar-SA" dirty="0" smtClean="0"/>
              <a:t> </a:t>
            </a:r>
            <a:r>
              <a:rPr lang="ar-SA" dirty="0" err="1" smtClean="0"/>
              <a:t>لهيدروكسيد</a:t>
            </a:r>
            <a:r>
              <a:rPr lang="ar-SA" dirty="0" smtClean="0"/>
              <a:t> الصوديوم هو 40</a:t>
            </a:r>
            <a:r>
              <a:rPr lang="ar-EG" dirty="0" smtClean="0"/>
              <a:t> ÷ </a:t>
            </a:r>
            <a:r>
              <a:rPr lang="ar-SA" dirty="0" smtClean="0"/>
              <a:t>1=40  جرام </a:t>
            </a:r>
            <a:r>
              <a:rPr lang="ar-SA" dirty="0" err="1" smtClean="0"/>
              <a:t>مكافىء</a:t>
            </a:r>
            <a:endParaRPr lang="ar-EG" dirty="0" smtClean="0"/>
          </a:p>
          <a:p>
            <a:r>
              <a:rPr lang="en-US" sz="5100" dirty="0" smtClean="0"/>
              <a:t>Al(OH)</a:t>
            </a:r>
            <a:r>
              <a:rPr lang="en-US" sz="5100" baseline="30000" dirty="0" smtClean="0"/>
              <a:t>3</a:t>
            </a:r>
            <a:r>
              <a:rPr lang="en-US" sz="5100" dirty="0" smtClean="0"/>
              <a:t>                   Al</a:t>
            </a:r>
            <a:r>
              <a:rPr lang="en-US" sz="5100" baseline="30000" dirty="0" smtClean="0"/>
              <a:t>+3</a:t>
            </a:r>
            <a:r>
              <a:rPr lang="en-US" sz="5100" dirty="0" smtClean="0"/>
              <a:t>+3OH</a:t>
            </a:r>
            <a:r>
              <a:rPr lang="en-US" sz="5100" baseline="30000" dirty="0" smtClean="0"/>
              <a:t>-</a:t>
            </a:r>
            <a:r>
              <a:rPr lang="en-US" sz="5100" dirty="0" smtClean="0"/>
              <a:t>   </a:t>
            </a:r>
            <a:r>
              <a:rPr lang="en-US" dirty="0" smtClean="0"/>
              <a:t>                                                                        </a:t>
            </a:r>
            <a:r>
              <a:rPr lang="ar-EG" dirty="0" smtClean="0"/>
              <a:t>                                </a:t>
            </a:r>
            <a:r>
              <a:rPr lang="en-US" dirty="0" smtClean="0"/>
              <a:t>                                            </a:t>
            </a:r>
            <a:r>
              <a:rPr lang="en-US" dirty="0" smtClean="0"/>
              <a:t/>
            </a:r>
            <a:br>
              <a:rPr lang="en-US" dirty="0" smtClean="0"/>
            </a:br>
            <a:r>
              <a:rPr lang="ar-SA" dirty="0" err="1" smtClean="0"/>
              <a:t>اذن</a:t>
            </a:r>
            <a:r>
              <a:rPr lang="ar-SA" dirty="0" smtClean="0"/>
              <a:t> الوزن </a:t>
            </a:r>
            <a:r>
              <a:rPr lang="ar-SA" dirty="0" err="1" smtClean="0"/>
              <a:t>المكافىء</a:t>
            </a:r>
            <a:r>
              <a:rPr lang="ar-SA" dirty="0" smtClean="0"/>
              <a:t> </a:t>
            </a:r>
            <a:r>
              <a:rPr lang="ar-SA" dirty="0" err="1" smtClean="0"/>
              <a:t>لهيدروكسيد</a:t>
            </a:r>
            <a:r>
              <a:rPr lang="ar-SA" dirty="0" smtClean="0"/>
              <a:t> </a:t>
            </a:r>
            <a:r>
              <a:rPr lang="ar-SA" dirty="0" err="1" smtClean="0"/>
              <a:t>الالومنيوم</a:t>
            </a:r>
            <a:r>
              <a:rPr lang="ar-SA" dirty="0" smtClean="0"/>
              <a:t> هو 78÷3 = 26  جرام </a:t>
            </a:r>
            <a:r>
              <a:rPr lang="ar-SA" dirty="0" err="1" smtClean="0"/>
              <a:t>مكافىء</a:t>
            </a:r>
            <a:r>
              <a:rPr lang="ar-SA" dirty="0" smtClean="0"/>
              <a:t> </a:t>
            </a:r>
            <a:r>
              <a:rPr lang="en-US" dirty="0" smtClean="0"/>
              <a:t/>
            </a:r>
            <a:br>
              <a:rPr lang="en-US" dirty="0" smtClean="0"/>
            </a:br>
            <a:endParaRPr lang="ar-EG" dirty="0"/>
          </a:p>
        </p:txBody>
      </p:sp>
      <p:sp>
        <p:nvSpPr>
          <p:cNvPr id="25602" name="Line 2"/>
          <p:cNvSpPr>
            <a:spLocks noChangeShapeType="1"/>
          </p:cNvSpPr>
          <p:nvPr/>
        </p:nvSpPr>
        <p:spPr bwMode="auto">
          <a:xfrm>
            <a:off x="4000496" y="1142984"/>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 name="Line 2"/>
          <p:cNvSpPr>
            <a:spLocks noChangeShapeType="1"/>
          </p:cNvSpPr>
          <p:nvPr/>
        </p:nvSpPr>
        <p:spPr bwMode="auto">
          <a:xfrm>
            <a:off x="2071670" y="4643446"/>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2786050" y="5357826"/>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40114"/>
          </a:xfrm>
        </p:spPr>
        <p:txBody>
          <a:bodyPr>
            <a:normAutofit fontScale="90000"/>
          </a:bodyPr>
          <a:lstStyle/>
          <a:p>
            <a:pPr algn="r"/>
            <a:r>
              <a:rPr lang="ar-EG" sz="2000" b="1" dirty="0" smtClean="0"/>
              <a:t/>
            </a:r>
            <a:br>
              <a:rPr lang="ar-EG" sz="2000" b="1" dirty="0" smtClean="0"/>
            </a:br>
            <a:r>
              <a:rPr lang="ar-EG" sz="2000" b="1" dirty="0" smtClean="0"/>
              <a:t/>
            </a:r>
            <a:br>
              <a:rPr lang="ar-EG" sz="2000" b="1" dirty="0" smtClean="0"/>
            </a:br>
            <a:r>
              <a:rPr lang="ar-SA" sz="2000" b="1" dirty="0" smtClean="0"/>
              <a:t>* </a:t>
            </a:r>
            <a:r>
              <a:rPr lang="ar-SA" sz="2000" b="1" dirty="0" smtClean="0"/>
              <a:t>أما في حالة القواعد القوية ثنائية </a:t>
            </a:r>
            <a:r>
              <a:rPr lang="ar-SA" sz="2000" b="1" dirty="0" err="1" smtClean="0"/>
              <a:t>الحامضية</a:t>
            </a:r>
            <a:r>
              <a:rPr lang="ar-SA" sz="2000" b="1" dirty="0" smtClean="0"/>
              <a:t> فنجد أنها </a:t>
            </a:r>
            <a:r>
              <a:rPr lang="ar-SA" sz="2000" b="1" dirty="0" err="1" smtClean="0"/>
              <a:t>تتأين</a:t>
            </a:r>
            <a:r>
              <a:rPr lang="ar-SA" sz="2000" b="1" dirty="0" smtClean="0"/>
              <a:t> وتعطي ايونين </a:t>
            </a:r>
            <a:r>
              <a:rPr lang="ar-SA" sz="2000" b="1" dirty="0" err="1" smtClean="0"/>
              <a:t>هيدروكسيل</a:t>
            </a:r>
            <a:r>
              <a:rPr lang="ar-SA" sz="2000" b="1" dirty="0" smtClean="0"/>
              <a:t> مثل </a:t>
            </a:r>
            <a:r>
              <a:rPr lang="ar-SA" sz="2000" b="1" dirty="0" err="1" smtClean="0"/>
              <a:t>هيدروكسيد</a:t>
            </a:r>
            <a:r>
              <a:rPr lang="ar-SA" sz="2000" b="1" dirty="0" smtClean="0"/>
              <a:t> </a:t>
            </a:r>
            <a:r>
              <a:rPr lang="ar-SA" sz="2000" b="1" dirty="0" err="1" smtClean="0"/>
              <a:t>الباريوم</a:t>
            </a:r>
            <a:r>
              <a:rPr lang="ar-SA" sz="2000" b="1" dirty="0" smtClean="0"/>
              <a:t> </a:t>
            </a:r>
            <a:r>
              <a:rPr lang="ar-SA" sz="2000" b="1" dirty="0" err="1" smtClean="0"/>
              <a:t>وهيدروكسيد</a:t>
            </a:r>
            <a:r>
              <a:rPr lang="ar-SA" sz="2000" b="1" dirty="0" smtClean="0"/>
              <a:t> الكالسيوم </a:t>
            </a:r>
            <a:r>
              <a:rPr lang="en-US" sz="2000" b="1" dirty="0" smtClean="0"/>
              <a:t/>
            </a:r>
            <a:br>
              <a:rPr lang="en-US" sz="2000" b="1" dirty="0" smtClean="0"/>
            </a:br>
            <a:r>
              <a:rPr lang="ar-EG" sz="2000" b="1" dirty="0" smtClean="0"/>
              <a:t>الوزن </a:t>
            </a:r>
            <a:r>
              <a:rPr lang="ar-EG" sz="2000" b="1" dirty="0" err="1" smtClean="0"/>
              <a:t>الجزيئ</a:t>
            </a:r>
            <a:r>
              <a:rPr lang="ar-EG" sz="2000" b="1" dirty="0" smtClean="0"/>
              <a:t>   ÷  2  </a:t>
            </a:r>
            <a:r>
              <a:rPr lang="en-US" sz="2000" b="1" dirty="0" smtClean="0"/>
              <a:t> = </a:t>
            </a:r>
            <a:r>
              <a:rPr lang="ar-SA" sz="2000" b="1" dirty="0" smtClean="0"/>
              <a:t>ويكون الوزن المكافئ لهذه القواعد</a:t>
            </a:r>
            <a:r>
              <a:rPr lang="en-US" sz="2000" b="1" dirty="0" smtClean="0"/>
              <a:t/>
            </a:r>
            <a:br>
              <a:rPr lang="en-US" sz="2000" b="1" dirty="0" smtClean="0"/>
            </a:br>
            <a:r>
              <a:rPr lang="en-US" sz="2000" dirty="0" smtClean="0"/>
              <a:t/>
            </a:r>
            <a:br>
              <a:rPr lang="en-US" sz="2000" dirty="0" smtClean="0"/>
            </a:br>
            <a:r>
              <a:rPr lang="ar-SA" sz="2000" b="1" dirty="0" smtClean="0"/>
              <a:t>كما يمكن تعريف الوزن المكافئ للقاعدة بأنه الوزن الذي يتفاعل مع وزن شكلي واحد لايون الهيدروجين . فمثلا يتفاعل ثلاثي مثيل الأمين مع الأحماض</a:t>
            </a:r>
            <a:r>
              <a:rPr lang="en-US" sz="2000" dirty="0" smtClean="0"/>
              <a:t/>
            </a:r>
            <a:br>
              <a:rPr lang="en-US" sz="2000" dirty="0" smtClean="0"/>
            </a:br>
            <a:r>
              <a:rPr lang="en-US" sz="2000" b="1" dirty="0" smtClean="0"/>
              <a:t> </a:t>
            </a:r>
            <a:r>
              <a:rPr lang="ar-SA" sz="2000" b="1" dirty="0" smtClean="0"/>
              <a:t>وعلية </a:t>
            </a:r>
            <a:r>
              <a:rPr lang="ar-SA" sz="2000" b="1" dirty="0" smtClean="0"/>
              <a:t>فيمكن وضع قانون عام لحساب الوزن المكافئ للقواعد كالتالي  :  </a:t>
            </a:r>
            <a:r>
              <a:rPr lang="en-US" sz="2000" dirty="0" smtClean="0"/>
              <a:t/>
            </a:r>
            <a:br>
              <a:rPr lang="en-US" sz="2000" dirty="0" smtClean="0"/>
            </a:br>
            <a:r>
              <a:rPr lang="ar-EG" sz="2000" b="1" dirty="0" smtClean="0">
                <a:solidFill>
                  <a:schemeClr val="accent1"/>
                </a:solidFill>
              </a:rPr>
              <a:t>   الوزن  الجزيئي ÷ هـ</a:t>
            </a:r>
            <a:r>
              <a:rPr lang="en-US" sz="2000" b="1" dirty="0" smtClean="0">
                <a:solidFill>
                  <a:schemeClr val="accent1"/>
                </a:solidFill>
              </a:rPr>
              <a:t> = </a:t>
            </a:r>
            <a:r>
              <a:rPr lang="ar-SA" sz="2000" b="1" dirty="0" smtClean="0">
                <a:solidFill>
                  <a:schemeClr val="accent1"/>
                </a:solidFill>
              </a:rPr>
              <a:t>الوزن المكافئ للقاعدة</a:t>
            </a:r>
            <a:r>
              <a:rPr lang="en-US" sz="2000" dirty="0" smtClean="0"/>
              <a:t/>
            </a:r>
            <a:br>
              <a:rPr lang="en-US" sz="2000" dirty="0" smtClean="0"/>
            </a:br>
            <a:r>
              <a:rPr lang="ar-EG" sz="2000" b="1" dirty="0" smtClean="0"/>
              <a:t>حيث هـ  هي عدد مجموعات </a:t>
            </a:r>
            <a:r>
              <a:rPr lang="ar-EG" sz="2000" b="1" dirty="0" err="1" smtClean="0"/>
              <a:t>الهيدروكسيل</a:t>
            </a:r>
            <a:r>
              <a:rPr lang="ar-EG" sz="2000" b="1" dirty="0" smtClean="0"/>
              <a:t> </a:t>
            </a:r>
            <a:r>
              <a:rPr lang="ar-EG" sz="2000" b="1" dirty="0" err="1" smtClean="0"/>
              <a:t>القابله</a:t>
            </a:r>
            <a:r>
              <a:rPr lang="ar-EG" sz="2000" b="1" dirty="0" smtClean="0"/>
              <a:t> للاستبدال داخل </a:t>
            </a:r>
            <a:r>
              <a:rPr lang="ar-EG" sz="2000" b="1" dirty="0" err="1" smtClean="0"/>
              <a:t>القاعده</a:t>
            </a:r>
            <a:r>
              <a:rPr lang="ar-EG" sz="2000" dirty="0" smtClean="0"/>
              <a:t>  </a:t>
            </a:r>
            <a:r>
              <a:rPr lang="en-US" sz="2000" dirty="0" smtClean="0"/>
              <a:t/>
            </a:r>
            <a:br>
              <a:rPr lang="en-US" sz="2000" dirty="0" smtClean="0"/>
            </a:br>
            <a:r>
              <a:rPr lang="ar-SA" sz="2000" dirty="0" smtClean="0"/>
              <a:t>   أي أن الوزن </a:t>
            </a:r>
            <a:r>
              <a:rPr lang="ar-SA" sz="2000" dirty="0" err="1" smtClean="0"/>
              <a:t>المكافىء</a:t>
            </a:r>
            <a:r>
              <a:rPr lang="ar-SA" sz="2000" dirty="0" smtClean="0"/>
              <a:t> للقاعدة</a:t>
            </a:r>
            <a:r>
              <a:rPr lang="en-US" sz="2000" dirty="0" smtClean="0"/>
              <a:t>  BASE </a:t>
            </a:r>
            <a:r>
              <a:rPr lang="ar-SA" sz="2000" dirty="0" smtClean="0"/>
              <a:t>يساوى الوزن </a:t>
            </a:r>
            <a:r>
              <a:rPr lang="ar-SA" sz="2000" dirty="0" err="1" smtClean="0"/>
              <a:t>الجزيئى</a:t>
            </a:r>
            <a:r>
              <a:rPr lang="ar-SA" sz="2000" dirty="0" smtClean="0"/>
              <a:t> للقاعدة مقسوما على عدد مجموعات </a:t>
            </a:r>
            <a:r>
              <a:rPr lang="ar-SA" sz="2000" dirty="0" err="1" smtClean="0"/>
              <a:t>الهيدروكسيل</a:t>
            </a:r>
            <a:r>
              <a:rPr lang="ar-SA" sz="2000" dirty="0" smtClean="0"/>
              <a:t> المستبدلة </a:t>
            </a:r>
            <a:r>
              <a:rPr lang="ar-SA" sz="2000" dirty="0" err="1" smtClean="0"/>
              <a:t>فى</a:t>
            </a:r>
            <a:r>
              <a:rPr lang="ar-SA" sz="2000" dirty="0" smtClean="0"/>
              <a:t> تفاعل التعادل</a:t>
            </a:r>
            <a:r>
              <a:rPr lang="en-US" dirty="0" smtClean="0"/>
              <a:t/>
            </a:r>
            <a:br>
              <a:rPr lang="en-US" dirty="0" smtClean="0"/>
            </a:br>
            <a:endParaRPr lang="ar-EG" dirty="0"/>
          </a:p>
        </p:txBody>
      </p:sp>
      <p:sp>
        <p:nvSpPr>
          <p:cNvPr id="3" name="عنصر نائب للمحتوى 2"/>
          <p:cNvSpPr>
            <a:spLocks noGrp="1"/>
          </p:cNvSpPr>
          <p:nvPr>
            <p:ph idx="1"/>
          </p:nvPr>
        </p:nvSpPr>
        <p:spPr>
          <a:xfrm>
            <a:off x="457200" y="3857628"/>
            <a:ext cx="8229600" cy="2500330"/>
          </a:xfrm>
        </p:spPr>
        <p:txBody>
          <a:bodyPr>
            <a:normAutofit fontScale="70000" lnSpcReduction="20000"/>
          </a:bodyPr>
          <a:lstStyle/>
          <a:p>
            <a:r>
              <a:rPr lang="ar-SA" b="1" dirty="0" smtClean="0">
                <a:solidFill>
                  <a:schemeClr val="accent2"/>
                </a:solidFill>
              </a:rPr>
              <a:t>ج- الأوزان المكافئة للأملاح</a:t>
            </a:r>
            <a:r>
              <a:rPr lang="en-US" b="1" dirty="0" smtClean="0">
                <a:solidFill>
                  <a:schemeClr val="accent2"/>
                </a:solidFill>
              </a:rPr>
              <a:t>The </a:t>
            </a:r>
            <a:r>
              <a:rPr lang="en-US" b="1" dirty="0" smtClean="0">
                <a:solidFill>
                  <a:schemeClr val="accent2"/>
                </a:solidFill>
              </a:rPr>
              <a:t>Equivalent Weights of Salts : </a:t>
            </a:r>
            <a:r>
              <a:rPr lang="en-US" b="1" dirty="0" smtClean="0"/>
              <a:t/>
            </a:r>
            <a:br>
              <a:rPr lang="en-US" b="1" dirty="0" smtClean="0"/>
            </a:br>
            <a:r>
              <a:rPr lang="ar-SA" dirty="0" smtClean="0"/>
              <a:t>       يطلق اسم الملح على المركب الناتج من تفاعل الحامض مع القاعدة</a:t>
            </a:r>
            <a:r>
              <a:rPr lang="ar-EG" dirty="0" smtClean="0"/>
              <a:t>   </a:t>
            </a:r>
            <a:endParaRPr lang="en-US" dirty="0" smtClean="0"/>
          </a:p>
          <a:p>
            <a:r>
              <a:rPr lang="ar-SA" dirty="0" smtClean="0"/>
              <a:t> </a:t>
            </a:r>
            <a:r>
              <a:rPr lang="ar-SA" dirty="0" smtClean="0"/>
              <a:t>      </a:t>
            </a:r>
            <a:r>
              <a:rPr lang="ar-SA" dirty="0" smtClean="0"/>
              <a:t>ويعرف الوزن المكافئ لملح بأنه الوزن الذي يتفاعل مع وزن مكافئ واحد من حامض أو قاعدة . فمثلا لإيجاد الوزن المكافئ لكربونات الصوديوم لا بد من الإشارة إلى التفاعل الذي يدخل فيه </a:t>
            </a:r>
            <a:endParaRPr lang="en-US" dirty="0" smtClean="0"/>
          </a:p>
          <a:p>
            <a:r>
              <a:rPr lang="ar-EG" b="1" dirty="0" smtClean="0"/>
              <a:t>ف</a:t>
            </a:r>
            <a:r>
              <a:rPr lang="ar-SA" b="1" dirty="0" smtClean="0"/>
              <a:t>يكون الوزن لمكافئ لكربونات الصوديوم مساويا لوزنه الجزيئي .</a:t>
            </a:r>
            <a:r>
              <a:rPr lang="ar-EG" b="1" dirty="0" smtClean="0"/>
              <a:t> </a:t>
            </a:r>
            <a:endParaRPr lang="en-US" dirty="0" smtClean="0"/>
          </a:p>
          <a:p>
            <a:r>
              <a:rPr lang="ar-EG" b="1" dirty="0" smtClean="0"/>
              <a:t>أو </a:t>
            </a:r>
            <a:r>
              <a:rPr lang="ar-SA" b="1" dirty="0" smtClean="0"/>
              <a:t>يكون الوزن المكافئ لكربونات الصوديوم مساويا لوزنه الجزيئي مقسوما على 2</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39850"/>
          </a:xfrm>
        </p:spPr>
        <p:txBody>
          <a:bodyPr>
            <a:noAutofit/>
          </a:bodyPr>
          <a:lstStyle/>
          <a:p>
            <a:pPr algn="r"/>
            <a:r>
              <a:rPr lang="en-US" sz="2400" b="1" dirty="0" smtClean="0"/>
              <a:t> </a:t>
            </a:r>
            <a:r>
              <a:rPr lang="en-US" sz="2400" dirty="0" smtClean="0"/>
              <a:t>   </a:t>
            </a:r>
            <a:r>
              <a:rPr lang="ar-SA" sz="2400" dirty="0" smtClean="0"/>
              <a:t>فمثلا الوزن </a:t>
            </a:r>
            <a:r>
              <a:rPr lang="ar-SA" sz="2400" dirty="0" err="1" smtClean="0"/>
              <a:t>المكافىء</a:t>
            </a:r>
            <a:r>
              <a:rPr lang="ar-SA" sz="2400" dirty="0" smtClean="0"/>
              <a:t> لكربونات الصوديوم يحسب </a:t>
            </a:r>
            <a:r>
              <a:rPr lang="ar-SA" sz="2400" dirty="0" err="1" smtClean="0"/>
              <a:t>كالاتى</a:t>
            </a:r>
            <a:r>
              <a:rPr lang="en-US" sz="2400" dirty="0" smtClean="0"/>
              <a:t/>
            </a:r>
            <a:br>
              <a:rPr lang="en-US" sz="2400" dirty="0" smtClean="0"/>
            </a:br>
            <a:r>
              <a:rPr lang="en-US" sz="2400" dirty="0" smtClean="0"/>
              <a:t>Na</a:t>
            </a:r>
            <a:r>
              <a:rPr lang="en-US" sz="2400" baseline="-25000" dirty="0" smtClean="0"/>
              <a:t>2</a:t>
            </a:r>
            <a:r>
              <a:rPr lang="en-US" sz="2400" dirty="0" smtClean="0"/>
              <a:t>CO</a:t>
            </a:r>
            <a:r>
              <a:rPr lang="en-US" sz="2400" baseline="-25000" dirty="0" smtClean="0"/>
              <a:t>3</a:t>
            </a:r>
            <a:r>
              <a:rPr lang="en-US" sz="2400" dirty="0" smtClean="0"/>
              <a:t>        </a:t>
            </a:r>
            <a:r>
              <a:rPr lang="en-US" sz="2400" dirty="0" smtClean="0"/>
              <a:t>             </a:t>
            </a:r>
            <a:r>
              <a:rPr lang="en-US" sz="2400" dirty="0" smtClean="0"/>
              <a:t>2Na</a:t>
            </a:r>
            <a:r>
              <a:rPr lang="en-US" sz="2400" baseline="30000" dirty="0" smtClean="0"/>
              <a:t>+</a:t>
            </a:r>
            <a:r>
              <a:rPr lang="en-US" sz="2400" dirty="0" smtClean="0"/>
              <a:t> +CO3</a:t>
            </a:r>
            <a:r>
              <a:rPr lang="en-US" sz="2400" baseline="30000" dirty="0" smtClean="0"/>
              <a:t>--                                             </a:t>
            </a:r>
            <a:r>
              <a:rPr lang="en-US" sz="2400" dirty="0" smtClean="0"/>
              <a:t/>
            </a:r>
            <a:br>
              <a:rPr lang="en-US" sz="2400" dirty="0" smtClean="0"/>
            </a:br>
            <a:r>
              <a:rPr lang="ar-SA" sz="2400" dirty="0" smtClean="0"/>
              <a:t>الوزن </a:t>
            </a:r>
            <a:r>
              <a:rPr lang="ar-SA" sz="2400" dirty="0" err="1" smtClean="0"/>
              <a:t>الجزيئى</a:t>
            </a:r>
            <a:r>
              <a:rPr lang="ar-SA" sz="2400" dirty="0" smtClean="0"/>
              <a:t> لكربونات الصوديوم = 2×23 + 12 +</a:t>
            </a:r>
            <a:r>
              <a:rPr lang="ar-EG" sz="2400" dirty="0" smtClean="0"/>
              <a:t>3 </a:t>
            </a:r>
            <a:r>
              <a:rPr lang="ar-SA" sz="2400" dirty="0" smtClean="0"/>
              <a:t>×16=106</a:t>
            </a:r>
            <a:r>
              <a:rPr lang="en-US" sz="2400" dirty="0" smtClean="0"/>
              <a:t/>
            </a:r>
            <a:br>
              <a:rPr lang="en-US" sz="2400" dirty="0" smtClean="0"/>
            </a:br>
            <a:r>
              <a:rPr lang="ar-SA" sz="2400" dirty="0" err="1" smtClean="0"/>
              <a:t>اذن</a:t>
            </a:r>
            <a:r>
              <a:rPr lang="ar-SA" sz="2400" dirty="0" smtClean="0"/>
              <a:t> الوزن </a:t>
            </a:r>
            <a:r>
              <a:rPr lang="ar-SA" sz="2400" dirty="0" err="1" smtClean="0"/>
              <a:t>المكافىء</a:t>
            </a:r>
            <a:r>
              <a:rPr lang="ar-SA" sz="2400" dirty="0" smtClean="0"/>
              <a:t> =106/(2×1)=53جرام </a:t>
            </a:r>
            <a:r>
              <a:rPr lang="ar-SA" sz="2400" dirty="0" err="1" smtClean="0"/>
              <a:t>مكافىء</a:t>
            </a:r>
            <a:endParaRPr lang="en-US" sz="2400" dirty="0"/>
          </a:p>
        </p:txBody>
      </p:sp>
      <p:sp>
        <p:nvSpPr>
          <p:cNvPr id="3" name="عنصر نائب للمحتوى 2"/>
          <p:cNvSpPr>
            <a:spLocks noGrp="1"/>
          </p:cNvSpPr>
          <p:nvPr>
            <p:ph idx="1"/>
          </p:nvPr>
        </p:nvSpPr>
        <p:spPr>
          <a:xfrm>
            <a:off x="457200" y="1785926"/>
            <a:ext cx="8229600" cy="4340237"/>
          </a:xfrm>
        </p:spPr>
        <p:txBody>
          <a:bodyPr>
            <a:normAutofit/>
          </a:bodyPr>
          <a:lstStyle/>
          <a:p>
            <a:r>
              <a:rPr lang="ar-SA" b="1" dirty="0" smtClean="0">
                <a:solidFill>
                  <a:schemeClr val="accent2"/>
                </a:solidFill>
              </a:rPr>
              <a:t> ثانيا :- الأوزان </a:t>
            </a:r>
            <a:r>
              <a:rPr lang="ar-SA" b="1" dirty="0" err="1" smtClean="0">
                <a:solidFill>
                  <a:schemeClr val="accent2"/>
                </a:solidFill>
              </a:rPr>
              <a:t>المكافئه</a:t>
            </a:r>
            <a:r>
              <a:rPr lang="ar-SA" b="1" dirty="0" smtClean="0">
                <a:solidFill>
                  <a:schemeClr val="accent2"/>
                </a:solidFill>
              </a:rPr>
              <a:t> في تفاعلات الترسيب </a:t>
            </a:r>
            <a:r>
              <a:rPr lang="en-US" b="1" dirty="0" smtClean="0"/>
              <a:t/>
            </a:r>
            <a:br>
              <a:rPr lang="en-US" b="1" dirty="0" smtClean="0"/>
            </a:br>
            <a:r>
              <a:rPr lang="ar-EG" sz="2600" b="1" dirty="0" smtClean="0"/>
              <a:t>    </a:t>
            </a:r>
            <a:r>
              <a:rPr lang="ar-SA" sz="2600" b="1" dirty="0" smtClean="0"/>
              <a:t>أن الوزن المكافئ لمادة ما تدخل في تفاعلات الترسيب هو وزن تلك المادة التي تحتوي أو تتفاعل مع واحد جرام ذري ( أي الوزن الذري معبرا عنه بالجرام ) لايون موجب إذا كان هذا الايون أحادي التكافؤ أو نصف جرام ذري أذا كان الايون الموجب ثنائي التكافؤ أو ثلث جرام ذري أذا كان الايون الموجب ثلاثي التكافؤ وهكذا . والمقصود بالايون الموجب هو الايون الداخل في التفاعل وليس بالضرورة أن يكون موجودا بالملح . فمثلا يتفاعل ايون الفضة مع ايون </a:t>
            </a:r>
            <a:r>
              <a:rPr lang="ar-SA" sz="2600" b="1" dirty="0" err="1" smtClean="0"/>
              <a:t>الكلوريد</a:t>
            </a:r>
            <a:r>
              <a:rPr lang="ar-SA" sz="2600" b="1" dirty="0" smtClean="0"/>
              <a:t> حسب المعادلة</a:t>
            </a:r>
            <a:r>
              <a:rPr lang="ar-EG" sz="2600" b="1" dirty="0" smtClean="0"/>
              <a:t>   : </a:t>
            </a:r>
            <a:r>
              <a:rPr lang="en-US" b="1" dirty="0" smtClean="0"/>
              <a:t/>
            </a:r>
            <a:br>
              <a:rPr lang="en-US" b="1" dirty="0" smtClean="0"/>
            </a:br>
            <a:r>
              <a:rPr lang="en-US" b="1" dirty="0" smtClean="0"/>
              <a:t>          Ag    +    </a:t>
            </a:r>
            <a:r>
              <a:rPr lang="en-US" b="1" dirty="0" err="1" smtClean="0"/>
              <a:t>Cl</a:t>
            </a:r>
            <a:r>
              <a:rPr lang="en-US" b="1" dirty="0" smtClean="0"/>
              <a:t>        </a:t>
            </a:r>
            <a:r>
              <a:rPr lang="en-US" b="1" dirty="0" smtClean="0"/>
              <a:t>                 </a:t>
            </a:r>
            <a:r>
              <a:rPr lang="en-US" b="1" dirty="0" err="1" smtClean="0"/>
              <a:t>AgCl</a:t>
            </a:r>
            <a:r>
              <a:rPr lang="en-US" b="1" dirty="0" smtClean="0"/>
              <a:t> </a:t>
            </a:r>
            <a:r>
              <a:rPr lang="en-US" b="1" dirty="0" smtClean="0"/>
              <a:t>                    </a:t>
            </a:r>
            <a:endParaRPr lang="ar-EG" dirty="0"/>
          </a:p>
        </p:txBody>
      </p:sp>
      <p:sp>
        <p:nvSpPr>
          <p:cNvPr id="26626" name="Line 2"/>
          <p:cNvSpPr>
            <a:spLocks noChangeShapeType="1"/>
          </p:cNvSpPr>
          <p:nvPr/>
        </p:nvSpPr>
        <p:spPr bwMode="auto">
          <a:xfrm>
            <a:off x="4000496" y="785794"/>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26627" name="Line 3"/>
          <p:cNvSpPr>
            <a:spLocks noChangeShapeType="1"/>
          </p:cNvSpPr>
          <p:nvPr/>
        </p:nvSpPr>
        <p:spPr bwMode="auto">
          <a:xfrm>
            <a:off x="4071934" y="5357826"/>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082924"/>
          </a:xfrm>
        </p:spPr>
        <p:txBody>
          <a:bodyPr>
            <a:normAutofit fontScale="90000"/>
          </a:bodyPr>
          <a:lstStyle/>
          <a:p>
            <a:pPr algn="r"/>
            <a:r>
              <a:rPr lang="ar-SA" b="1" dirty="0" smtClean="0"/>
              <a:t> </a:t>
            </a:r>
            <a:r>
              <a:rPr lang="ar-SA" sz="2700" b="1" dirty="0" smtClean="0"/>
              <a:t>ومن التفاعل نجد أن الايون الموجب الداخل في التفاعل هو ايون الفضة وهو ايون أحادي التكافؤ وبالتالي يكون الوزن المكافئ </a:t>
            </a:r>
            <a:r>
              <a:rPr lang="ar-SA" sz="2700" b="1" dirty="0" err="1" smtClean="0"/>
              <a:t>لكلوريد</a:t>
            </a:r>
            <a:r>
              <a:rPr lang="ar-SA" sz="2700" b="1" dirty="0" smtClean="0"/>
              <a:t> الفضة عبارة عن الوزن الجزيئي والوزن المكافئ لايون الفضة هو وزنه الذري .</a:t>
            </a:r>
            <a:r>
              <a:rPr lang="en-US" sz="2700" dirty="0" smtClean="0"/>
              <a:t/>
            </a:r>
            <a:br>
              <a:rPr lang="en-US" sz="2700" dirty="0" smtClean="0"/>
            </a:br>
            <a:r>
              <a:rPr lang="ar-EG" sz="2700" b="1" dirty="0" smtClean="0"/>
              <a:t>    </a:t>
            </a:r>
            <a:r>
              <a:rPr lang="ar-SA" sz="2700" b="1" dirty="0" smtClean="0"/>
              <a:t> هذا ويتفاعل وزنان مكافئان من ايونات الفضة مع وزن جزيئي واحد من </a:t>
            </a:r>
            <a:r>
              <a:rPr lang="ar-SA" sz="2700" b="1" dirty="0" err="1" smtClean="0"/>
              <a:t>كلوريد</a:t>
            </a:r>
            <a:r>
              <a:rPr lang="ar-SA" sz="2700" b="1" dirty="0" smtClean="0"/>
              <a:t> </a:t>
            </a:r>
            <a:r>
              <a:rPr lang="ar-SA" sz="2700" b="1" dirty="0" err="1" smtClean="0"/>
              <a:t>الباريوم</a:t>
            </a:r>
            <a:r>
              <a:rPr lang="ar-SA" sz="2700" b="1" dirty="0" smtClean="0"/>
              <a:t> حسب التفاعل التالي</a:t>
            </a:r>
            <a:r>
              <a:rPr lang="ar-EG" sz="2700" b="1" dirty="0" smtClean="0"/>
              <a:t>     </a:t>
            </a:r>
            <a:r>
              <a:rPr lang="en-US" dirty="0" smtClean="0"/>
              <a:t/>
            </a:r>
            <a:br>
              <a:rPr lang="en-US" dirty="0" smtClean="0"/>
            </a:br>
            <a:r>
              <a:rPr lang="en-US" b="1" dirty="0" smtClean="0"/>
              <a:t> </a:t>
            </a:r>
            <a:r>
              <a:rPr lang="en-US" sz="3100" b="1" dirty="0" smtClean="0"/>
              <a:t>2Ag    +   </a:t>
            </a:r>
            <a:r>
              <a:rPr lang="en-US" sz="3100" b="1" dirty="0" err="1" smtClean="0"/>
              <a:t>Ba</a:t>
            </a:r>
            <a:r>
              <a:rPr lang="en-US" sz="3100" b="1" dirty="0" smtClean="0"/>
              <a:t> Cl</a:t>
            </a:r>
            <a:r>
              <a:rPr lang="en-US" sz="3100" b="1" baseline="-25000" dirty="0" smtClean="0"/>
              <a:t>2</a:t>
            </a:r>
            <a:r>
              <a:rPr lang="en-US" sz="3100" b="1" dirty="0" smtClean="0"/>
              <a:t>                           2 </a:t>
            </a:r>
            <a:r>
              <a:rPr lang="en-US" sz="3100" b="1" dirty="0" err="1" smtClean="0"/>
              <a:t>AgCl</a:t>
            </a:r>
            <a:r>
              <a:rPr lang="en-US" sz="3100" b="1" dirty="0" smtClean="0"/>
              <a:t>                  </a:t>
            </a:r>
            <a:r>
              <a:rPr lang="en-US" dirty="0" smtClean="0"/>
              <a:t/>
            </a:r>
            <a:br>
              <a:rPr lang="en-US" dirty="0" smtClean="0"/>
            </a:br>
            <a:r>
              <a:rPr lang="ar-SA" sz="2700" b="1" dirty="0" smtClean="0"/>
              <a:t> وبهذا يكون الوزن المكافئ </a:t>
            </a:r>
            <a:r>
              <a:rPr lang="ar-SA" sz="2700" b="1" dirty="0" err="1" smtClean="0"/>
              <a:t>لكلوريد</a:t>
            </a:r>
            <a:r>
              <a:rPr lang="ar-SA" sz="2700" b="1" dirty="0" smtClean="0"/>
              <a:t> </a:t>
            </a:r>
            <a:r>
              <a:rPr lang="ar-SA" sz="2700" b="1" dirty="0" err="1" smtClean="0"/>
              <a:t>الباريوم</a:t>
            </a:r>
            <a:r>
              <a:rPr lang="en-US" sz="2700" dirty="0" smtClean="0"/>
              <a:t> </a:t>
            </a:r>
            <a:r>
              <a:rPr lang="en-US" sz="2700" b="1" dirty="0" smtClean="0"/>
              <a:t>= </a:t>
            </a:r>
            <a:r>
              <a:rPr lang="ar-EG" sz="2700" b="1" dirty="0" smtClean="0"/>
              <a:t>الوزن </a:t>
            </a:r>
            <a:r>
              <a:rPr lang="ar-EG" sz="2700" b="1" dirty="0" err="1" smtClean="0"/>
              <a:t>الجزيئ</a:t>
            </a:r>
            <a:r>
              <a:rPr lang="ar-EG" sz="2700" b="1" dirty="0" smtClean="0"/>
              <a:t>   ÷  2  </a:t>
            </a:r>
            <a:r>
              <a:rPr lang="en-US" sz="2700" b="1" dirty="0" smtClean="0"/>
              <a:t> </a:t>
            </a:r>
            <a:endParaRPr lang="ar-EG" sz="2700" dirty="0"/>
          </a:p>
        </p:txBody>
      </p:sp>
      <p:sp>
        <p:nvSpPr>
          <p:cNvPr id="3" name="عنصر نائب للمحتوى 2"/>
          <p:cNvSpPr>
            <a:spLocks noGrp="1"/>
          </p:cNvSpPr>
          <p:nvPr>
            <p:ph idx="1"/>
          </p:nvPr>
        </p:nvSpPr>
        <p:spPr>
          <a:xfrm>
            <a:off x="457200" y="3429000"/>
            <a:ext cx="8229600" cy="2697163"/>
          </a:xfrm>
        </p:spPr>
        <p:txBody>
          <a:bodyPr>
            <a:normAutofit fontScale="70000" lnSpcReduction="20000"/>
          </a:bodyPr>
          <a:lstStyle/>
          <a:p>
            <a:r>
              <a:rPr lang="ar-SA" b="1" dirty="0" smtClean="0"/>
              <a:t>رابعا</a:t>
            </a:r>
            <a:r>
              <a:rPr lang="ar-SA" b="1" dirty="0" smtClean="0"/>
              <a:t>: الأوزان المكافئة في تفاعلات الأكسدة والاختزال</a:t>
            </a:r>
            <a:endParaRPr lang="en-US" dirty="0" smtClean="0"/>
          </a:p>
          <a:p>
            <a:r>
              <a:rPr lang="ar-SA" b="1" dirty="0" smtClean="0"/>
              <a:t>  يعرف الوزن المكافئ لأي مادة تدخل في تفاعلات الأكسدة والاختزال بأنه الوزن الذي يعطي أو يأخذ مول واحد من الالكترونات بصورة مباشرة </a:t>
            </a:r>
            <a:r>
              <a:rPr lang="en-US" b="1" dirty="0" smtClean="0"/>
              <a:t/>
            </a:r>
            <a:br>
              <a:rPr lang="en-US" b="1" dirty="0" smtClean="0"/>
            </a:br>
            <a:endParaRPr lang="en-US" dirty="0" smtClean="0"/>
          </a:p>
          <a:p>
            <a:r>
              <a:rPr lang="ar-SA" dirty="0" smtClean="0"/>
              <a:t>      يحسب الوزن </a:t>
            </a:r>
            <a:r>
              <a:rPr lang="ar-SA" dirty="0" err="1" smtClean="0"/>
              <a:t>المكافىء</a:t>
            </a:r>
            <a:r>
              <a:rPr lang="ar-SA" dirty="0" smtClean="0"/>
              <a:t> للعامل المؤكسد</a:t>
            </a:r>
            <a:r>
              <a:rPr lang="en-US" dirty="0" smtClean="0"/>
              <a:t>oxidizing  agent  </a:t>
            </a:r>
            <a:r>
              <a:rPr lang="en-US" dirty="0" smtClean="0"/>
              <a:t>  </a:t>
            </a:r>
            <a:r>
              <a:rPr lang="ar-SA" dirty="0" err="1" smtClean="0"/>
              <a:t>او</a:t>
            </a:r>
            <a:r>
              <a:rPr lang="ar-SA" dirty="0" smtClean="0"/>
              <a:t> </a:t>
            </a:r>
            <a:r>
              <a:rPr lang="ar-SA" dirty="0" smtClean="0"/>
              <a:t>العامل المختزل</a:t>
            </a:r>
            <a:r>
              <a:rPr lang="en-US" dirty="0" smtClean="0"/>
              <a:t>   reducing agent </a:t>
            </a:r>
            <a:r>
              <a:rPr lang="ar-EG" dirty="0" smtClean="0"/>
              <a:t>  </a:t>
            </a:r>
            <a:r>
              <a:rPr lang="ar-SA" dirty="0" smtClean="0"/>
              <a:t>بان يقسم الوزن </a:t>
            </a:r>
            <a:r>
              <a:rPr lang="ar-SA" dirty="0" err="1" smtClean="0"/>
              <a:t>الجزيئى</a:t>
            </a:r>
            <a:r>
              <a:rPr lang="ar-SA" dirty="0" smtClean="0"/>
              <a:t> للمادة على التغير الكلى    ( مجموع التغير )  </a:t>
            </a:r>
            <a:r>
              <a:rPr lang="ar-SA" dirty="0" err="1" smtClean="0"/>
              <a:t>فى</a:t>
            </a:r>
            <a:r>
              <a:rPr lang="ar-SA" dirty="0" smtClean="0"/>
              <a:t> عدد </a:t>
            </a:r>
            <a:r>
              <a:rPr lang="ar-SA" dirty="0" err="1" smtClean="0"/>
              <a:t>التاكسد</a:t>
            </a:r>
            <a:r>
              <a:rPr lang="ar-SA" dirty="0" smtClean="0"/>
              <a:t> </a:t>
            </a:r>
            <a:r>
              <a:rPr lang="ar-SA" dirty="0" err="1" smtClean="0"/>
              <a:t>للعناصرالمتاكسدة</a:t>
            </a:r>
            <a:r>
              <a:rPr lang="ar-SA" dirty="0" smtClean="0"/>
              <a:t> </a:t>
            </a:r>
            <a:r>
              <a:rPr lang="ar-SA" dirty="0" err="1" smtClean="0"/>
              <a:t>او</a:t>
            </a:r>
            <a:r>
              <a:rPr lang="ar-SA" dirty="0" smtClean="0"/>
              <a:t> عدد الالكترونات المنتقلة خلال نصف التفاعل</a:t>
            </a:r>
            <a:r>
              <a:rPr lang="en-US" dirty="0" smtClean="0"/>
              <a:t> </a:t>
            </a:r>
            <a:br>
              <a:rPr lang="en-US" dirty="0" smtClean="0"/>
            </a:br>
            <a:endParaRPr lang="ar-EG" dirty="0"/>
          </a:p>
        </p:txBody>
      </p:sp>
      <p:sp>
        <p:nvSpPr>
          <p:cNvPr id="27650" name="Line 2"/>
          <p:cNvSpPr>
            <a:spLocks noChangeShapeType="1"/>
          </p:cNvSpPr>
          <p:nvPr/>
        </p:nvSpPr>
        <p:spPr bwMode="auto">
          <a:xfrm>
            <a:off x="4714876" y="2714620"/>
            <a:ext cx="7429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357166"/>
            <a:ext cx="8229600" cy="2714644"/>
          </a:xfrm>
        </p:spPr>
        <p:txBody>
          <a:bodyPr>
            <a:normAutofit fontScale="90000"/>
          </a:bodyPr>
          <a:lstStyle/>
          <a:p>
            <a:pPr algn="r"/>
            <a:r>
              <a:rPr lang="ar-SA" sz="2200" dirty="0" smtClean="0"/>
              <a:t> </a:t>
            </a:r>
            <a:r>
              <a:rPr lang="ar-EG" sz="2200" dirty="0" smtClean="0"/>
              <a:t>                                </a:t>
            </a:r>
            <a:r>
              <a:rPr lang="ar-SA" sz="2200" dirty="0" smtClean="0"/>
              <a:t>الوزن </a:t>
            </a:r>
            <a:r>
              <a:rPr lang="ar-SA" sz="2200" dirty="0" err="1" smtClean="0"/>
              <a:t>الجزيئى</a:t>
            </a:r>
            <a:r>
              <a:rPr lang="ar-SA" sz="2200" dirty="0" smtClean="0"/>
              <a:t> للمادة  </a:t>
            </a:r>
            <a:r>
              <a:rPr lang="en-US" sz="2200" dirty="0" smtClean="0"/>
              <a:t/>
            </a:r>
            <a:br>
              <a:rPr lang="en-US" sz="2200" dirty="0" smtClean="0"/>
            </a:br>
            <a:r>
              <a:rPr lang="ar-SA" sz="2200" dirty="0" smtClean="0"/>
              <a:t>الوزن </a:t>
            </a:r>
            <a:r>
              <a:rPr lang="ar-SA" sz="2200" dirty="0" err="1" smtClean="0"/>
              <a:t>المكافىء</a:t>
            </a:r>
            <a:r>
              <a:rPr lang="ar-SA" sz="2200" dirty="0" smtClean="0"/>
              <a:t>   =     ------------------------</a:t>
            </a:r>
            <a:r>
              <a:rPr lang="en-US" sz="2200" dirty="0" smtClean="0"/>
              <a:t/>
            </a:r>
            <a:br>
              <a:rPr lang="en-US" sz="2200" dirty="0" smtClean="0"/>
            </a:br>
            <a:r>
              <a:rPr lang="ar-EG" sz="2200" dirty="0" smtClean="0"/>
              <a:t>                             </a:t>
            </a:r>
            <a:r>
              <a:rPr lang="ar-SA" sz="2200" dirty="0" smtClean="0"/>
              <a:t>مجموع </a:t>
            </a:r>
            <a:r>
              <a:rPr lang="ar-SA" sz="2200" dirty="0" err="1" smtClean="0"/>
              <a:t>التغيرفى</a:t>
            </a:r>
            <a:r>
              <a:rPr lang="ar-SA" sz="2200" dirty="0" smtClean="0"/>
              <a:t> عدد </a:t>
            </a:r>
            <a:r>
              <a:rPr lang="ar-SA" sz="2200" dirty="0" err="1" smtClean="0"/>
              <a:t>التاكسد</a:t>
            </a:r>
            <a:r>
              <a:rPr lang="ar-EG" sz="2200" dirty="0" smtClean="0"/>
              <a:t>     </a:t>
            </a:r>
            <a:r>
              <a:rPr lang="en-US" sz="2200" dirty="0" smtClean="0"/>
              <a:t/>
            </a:r>
            <a:br>
              <a:rPr lang="en-US" sz="2200" dirty="0" smtClean="0"/>
            </a:br>
            <a:r>
              <a:rPr lang="ar-SA" sz="3600" b="1" dirty="0" smtClean="0">
                <a:solidFill>
                  <a:schemeClr val="accent2"/>
                </a:solidFill>
              </a:rPr>
              <a:t>مثال</a:t>
            </a:r>
            <a:r>
              <a:rPr lang="en-US" sz="3600" b="1" dirty="0" smtClean="0">
                <a:solidFill>
                  <a:schemeClr val="accent2"/>
                </a:solidFill>
              </a:rPr>
              <a:t> : </a:t>
            </a:r>
            <a:r>
              <a:rPr lang="en-US" sz="2200" dirty="0" smtClean="0"/>
              <a:t/>
            </a:r>
            <a:br>
              <a:rPr lang="en-US" sz="2200" dirty="0" smtClean="0"/>
            </a:br>
            <a:r>
              <a:rPr lang="en-US" sz="2700" dirty="0" smtClean="0"/>
              <a:t>Cr</a:t>
            </a:r>
            <a:r>
              <a:rPr lang="en-US" sz="2700" baseline="-25000" dirty="0" smtClean="0"/>
              <a:t>2</a:t>
            </a:r>
            <a:r>
              <a:rPr lang="en-US" sz="2700" dirty="0" smtClean="0"/>
              <a:t>O</a:t>
            </a:r>
            <a:r>
              <a:rPr lang="en-US" sz="2700" baseline="-25000" dirty="0" smtClean="0"/>
              <a:t>7</a:t>
            </a:r>
            <a:r>
              <a:rPr lang="en-US" sz="2700" baseline="30000" dirty="0" smtClean="0"/>
              <a:t>--</a:t>
            </a:r>
            <a:r>
              <a:rPr lang="en-US" sz="2700" dirty="0" smtClean="0"/>
              <a:t> + 6Fe</a:t>
            </a:r>
            <a:r>
              <a:rPr lang="en-US" sz="2700" baseline="30000" dirty="0" smtClean="0"/>
              <a:t>++</a:t>
            </a:r>
            <a:r>
              <a:rPr lang="en-US" sz="2700" dirty="0" smtClean="0"/>
              <a:t> + 14H</a:t>
            </a:r>
            <a:r>
              <a:rPr lang="en-US" sz="2700" baseline="30000" dirty="0" smtClean="0"/>
              <a:t>+</a:t>
            </a:r>
            <a:r>
              <a:rPr lang="en-US" sz="2700" dirty="0" smtClean="0"/>
              <a:t>              2Cr</a:t>
            </a:r>
            <a:r>
              <a:rPr lang="en-US" sz="2700" baseline="30000" dirty="0" smtClean="0"/>
              <a:t>+++</a:t>
            </a:r>
            <a:r>
              <a:rPr lang="en-US" sz="2700" dirty="0" smtClean="0"/>
              <a:t> + 6Fe</a:t>
            </a:r>
            <a:r>
              <a:rPr lang="en-US" sz="2700" baseline="30000" dirty="0" smtClean="0"/>
              <a:t>+++</a:t>
            </a:r>
            <a:r>
              <a:rPr lang="en-US" sz="2700" dirty="0" smtClean="0"/>
              <a:t> + 7H</a:t>
            </a:r>
            <a:r>
              <a:rPr lang="en-US" sz="2700" baseline="-25000" dirty="0" smtClean="0"/>
              <a:t>2                                                           </a:t>
            </a:r>
            <a:r>
              <a:rPr lang="ar-SA" sz="2200" dirty="0" err="1" smtClean="0"/>
              <a:t>فى</a:t>
            </a:r>
            <a:r>
              <a:rPr lang="ar-SA" sz="2200" dirty="0" smtClean="0"/>
              <a:t> هذا التفاعل تغير عدد </a:t>
            </a:r>
            <a:r>
              <a:rPr lang="ar-SA" sz="2200" dirty="0" err="1" smtClean="0"/>
              <a:t>التاكسد</a:t>
            </a:r>
            <a:r>
              <a:rPr lang="ar-SA" sz="2200" dirty="0" smtClean="0"/>
              <a:t> لذره الكروم </a:t>
            </a:r>
            <a:r>
              <a:rPr lang="ar-SA" sz="2200" dirty="0" err="1" smtClean="0"/>
              <a:t>الواحده</a:t>
            </a:r>
            <a:r>
              <a:rPr lang="ar-SA" sz="2200" dirty="0" smtClean="0"/>
              <a:t> من +6 </a:t>
            </a:r>
            <a:r>
              <a:rPr lang="ar-SA" sz="2200" dirty="0" err="1" smtClean="0"/>
              <a:t>الى</a:t>
            </a:r>
            <a:r>
              <a:rPr lang="ar-SA" sz="2200" dirty="0" smtClean="0"/>
              <a:t> + 3</a:t>
            </a:r>
            <a:r>
              <a:rPr lang="en-US" sz="2200" dirty="0" smtClean="0"/>
              <a:t/>
            </a:r>
            <a:br>
              <a:rPr lang="en-US" sz="2200" dirty="0" smtClean="0"/>
            </a:br>
            <a:r>
              <a:rPr lang="en-US" sz="2200" dirty="0" smtClean="0"/>
              <a:t> </a:t>
            </a:r>
            <a:r>
              <a:rPr lang="ar-EG" sz="2200" dirty="0" smtClean="0"/>
              <a:t>أي أن مجموع التغير لذرتي كروم = 6</a:t>
            </a:r>
            <a:r>
              <a:rPr lang="en-US" sz="2200" dirty="0" smtClean="0"/>
              <a:t>  </a:t>
            </a:r>
            <a:r>
              <a:rPr lang="ar-EG" sz="2200" dirty="0" smtClean="0"/>
              <a:t>( 3 )</a:t>
            </a:r>
            <a:r>
              <a:rPr lang="en-US" sz="2200" dirty="0" smtClean="0"/>
              <a:t/>
            </a:r>
            <a:br>
              <a:rPr lang="en-US" sz="2200" dirty="0" smtClean="0"/>
            </a:br>
            <a:r>
              <a:rPr lang="ar-EG" sz="2400" b="1" dirty="0" smtClean="0"/>
              <a:t> و بهذا </a:t>
            </a:r>
            <a:r>
              <a:rPr lang="ar-SA" sz="2200" b="1" dirty="0" smtClean="0"/>
              <a:t>يكون الوزن المكافئ </a:t>
            </a:r>
            <a:r>
              <a:rPr lang="ar-SA" sz="2200" b="1" dirty="0" err="1" smtClean="0"/>
              <a:t>لكرومات</a:t>
            </a:r>
            <a:r>
              <a:rPr lang="ar-SA" sz="2200" b="1" dirty="0" smtClean="0"/>
              <a:t> </a:t>
            </a:r>
            <a:r>
              <a:rPr lang="ar-SA" sz="2200" b="1" dirty="0" err="1" smtClean="0"/>
              <a:t>البوتاسيوم</a:t>
            </a:r>
            <a:r>
              <a:rPr lang="ar-SA" sz="2200" b="1" dirty="0" smtClean="0"/>
              <a:t> </a:t>
            </a:r>
            <a:r>
              <a:rPr lang="ar-SA" sz="2700" b="1" dirty="0" smtClean="0"/>
              <a:t>=  الوزن </a:t>
            </a:r>
            <a:r>
              <a:rPr lang="ar-SA" sz="2700" b="1" dirty="0" err="1" smtClean="0"/>
              <a:t>الجزيئ</a:t>
            </a:r>
            <a:r>
              <a:rPr lang="ar-SA" sz="2700" b="1" dirty="0" smtClean="0"/>
              <a:t>   ÷ </a:t>
            </a:r>
            <a:r>
              <a:rPr lang="ar-SA" sz="2700" b="1" dirty="0" smtClean="0"/>
              <a:t>6</a:t>
            </a:r>
            <a:endParaRPr lang="ar-EG" sz="2700" dirty="0"/>
          </a:p>
        </p:txBody>
      </p:sp>
      <p:sp>
        <p:nvSpPr>
          <p:cNvPr id="3" name="عنصر نائب للمحتوى 2"/>
          <p:cNvSpPr>
            <a:spLocks noGrp="1"/>
          </p:cNvSpPr>
          <p:nvPr>
            <p:ph idx="1"/>
          </p:nvPr>
        </p:nvSpPr>
        <p:spPr>
          <a:xfrm>
            <a:off x="457200" y="3214686"/>
            <a:ext cx="8229600" cy="2911477"/>
          </a:xfrm>
        </p:spPr>
        <p:txBody>
          <a:bodyPr/>
          <a:lstStyle/>
          <a:p>
            <a:r>
              <a:rPr lang="ar-SA" sz="2400" b="1" dirty="0" smtClean="0"/>
              <a:t>ويمكن كذلك حساب الوزن المكافئ على أساس حساب عدد الالكترونات التي </a:t>
            </a:r>
            <a:r>
              <a:rPr lang="en-US" sz="2400" b="1" dirty="0" smtClean="0"/>
              <a:t>(Half reaction equation) </a:t>
            </a:r>
            <a:r>
              <a:rPr lang="ar-SA" sz="2400" b="1" dirty="0" smtClean="0"/>
              <a:t>تصاحب معادلة نصف التفاعل وهذه الطريقة تتطلب كتابة معادلة نصف التفاعل </a:t>
            </a:r>
            <a:r>
              <a:rPr lang="ar-SA" sz="2400" b="1" dirty="0" err="1" smtClean="0"/>
              <a:t>موزونه</a:t>
            </a:r>
            <a:r>
              <a:rPr lang="ar-SA" sz="2400" b="1" dirty="0" smtClean="0"/>
              <a:t>  ومنها نستطيع حساب الوزن المكافئ</a:t>
            </a:r>
            <a:r>
              <a:rPr lang="ar-EG" sz="2400" b="1" dirty="0" smtClean="0"/>
              <a:t> . </a:t>
            </a:r>
            <a:endParaRPr lang="en-US" sz="2400" dirty="0" smtClean="0"/>
          </a:p>
          <a:p>
            <a:endParaRPr lang="ar-EG" dirty="0"/>
          </a:p>
        </p:txBody>
      </p:sp>
      <p:sp>
        <p:nvSpPr>
          <p:cNvPr id="28674" name="Line 2"/>
          <p:cNvSpPr>
            <a:spLocks noChangeShapeType="1"/>
          </p:cNvSpPr>
          <p:nvPr/>
        </p:nvSpPr>
        <p:spPr bwMode="auto">
          <a:xfrm>
            <a:off x="5286380" y="1928802"/>
            <a:ext cx="6445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Autofit/>
          </a:bodyPr>
          <a:lstStyle/>
          <a:p>
            <a:pPr algn="r"/>
            <a:r>
              <a:rPr lang="ar-EG" sz="3600" b="1" dirty="0" smtClean="0">
                <a:solidFill>
                  <a:schemeClr val="accent2"/>
                </a:solidFill>
              </a:rPr>
              <a:t/>
            </a:r>
            <a:br>
              <a:rPr lang="ar-EG" sz="3600" b="1" dirty="0" smtClean="0">
                <a:solidFill>
                  <a:schemeClr val="accent2"/>
                </a:solidFill>
              </a:rPr>
            </a:br>
            <a:r>
              <a:rPr lang="ar-SA" sz="3600" b="1" dirty="0" smtClean="0">
                <a:solidFill>
                  <a:schemeClr val="accent2"/>
                </a:solidFill>
              </a:rPr>
              <a:t>تطبيقات  </a:t>
            </a:r>
            <a:r>
              <a:rPr lang="ar-SA" sz="3600" b="1" dirty="0" smtClean="0">
                <a:solidFill>
                  <a:schemeClr val="accent2"/>
                </a:solidFill>
              </a:rPr>
              <a:t>على  </a:t>
            </a:r>
            <a:r>
              <a:rPr lang="ar-SA" sz="3600" b="1" dirty="0" err="1" smtClean="0">
                <a:solidFill>
                  <a:schemeClr val="accent2"/>
                </a:solidFill>
              </a:rPr>
              <a:t>الأكسده</a:t>
            </a:r>
            <a:r>
              <a:rPr lang="ar-SA" sz="3600" b="1" dirty="0" smtClean="0">
                <a:solidFill>
                  <a:schemeClr val="accent2"/>
                </a:solidFill>
              </a:rPr>
              <a:t> و الاختزال :</a:t>
            </a:r>
            <a:r>
              <a:rPr lang="en-US" sz="3600" dirty="0" smtClean="0">
                <a:solidFill>
                  <a:schemeClr val="accent2"/>
                </a:solidFill>
              </a:rPr>
              <a:t/>
            </a:r>
            <a:br>
              <a:rPr lang="en-US" sz="3600" dirty="0" smtClean="0">
                <a:solidFill>
                  <a:schemeClr val="accent2"/>
                </a:solidFill>
              </a:rPr>
            </a:br>
            <a:endParaRPr lang="ar-EG" sz="3600" dirty="0">
              <a:solidFill>
                <a:schemeClr val="accent2"/>
              </a:solidFill>
            </a:endParaRPr>
          </a:p>
        </p:txBody>
      </p:sp>
      <p:sp>
        <p:nvSpPr>
          <p:cNvPr id="3" name="عنصر نائب للمحتوى 2"/>
          <p:cNvSpPr>
            <a:spLocks noGrp="1"/>
          </p:cNvSpPr>
          <p:nvPr>
            <p:ph idx="1"/>
          </p:nvPr>
        </p:nvSpPr>
        <p:spPr>
          <a:xfrm>
            <a:off x="457200" y="1000108"/>
            <a:ext cx="8229600" cy="5126055"/>
          </a:xfrm>
        </p:spPr>
        <p:txBody>
          <a:bodyPr>
            <a:normAutofit fontScale="47500" lnSpcReduction="20000"/>
          </a:bodyPr>
          <a:lstStyle/>
          <a:p>
            <a:r>
              <a:rPr lang="ar-SA" b="1" u="sng" dirty="0" smtClean="0"/>
              <a:t>مثـــال 1:</a:t>
            </a:r>
            <a:endParaRPr lang="en-US" dirty="0" smtClean="0"/>
          </a:p>
          <a:p>
            <a:r>
              <a:rPr lang="ar-SA" dirty="0" smtClean="0"/>
              <a:t>	عينة كتلتها 1.5 جم تحتوى على مخلوط من حمض </a:t>
            </a:r>
            <a:r>
              <a:rPr lang="ar-SA" dirty="0" err="1" smtClean="0"/>
              <a:t>الأكساليك</a:t>
            </a:r>
            <a:r>
              <a:rPr lang="ar-SA" dirty="0" smtClean="0"/>
              <a:t>(</a:t>
            </a:r>
            <a:r>
              <a:rPr lang="en-US" dirty="0" smtClean="0"/>
              <a:t>H</a:t>
            </a:r>
            <a:r>
              <a:rPr lang="en-US" baseline="-25000" dirty="0" smtClean="0"/>
              <a:t>2</a:t>
            </a:r>
            <a:r>
              <a:rPr lang="en-US" dirty="0" smtClean="0"/>
              <a:t>SO</a:t>
            </a:r>
            <a:r>
              <a:rPr lang="en-US" baseline="-25000" dirty="0" smtClean="0"/>
              <a:t>4</a:t>
            </a:r>
            <a:r>
              <a:rPr lang="ar-SA" dirty="0" smtClean="0"/>
              <a:t> ) </a:t>
            </a:r>
            <a:r>
              <a:rPr lang="ar-SA" dirty="0" err="1" smtClean="0"/>
              <a:t>وأكسالات</a:t>
            </a:r>
            <a:r>
              <a:rPr lang="ar-SA" dirty="0" smtClean="0"/>
              <a:t> </a:t>
            </a:r>
            <a:r>
              <a:rPr lang="ar-SA" dirty="0" err="1" smtClean="0"/>
              <a:t>البوتاسيوم</a:t>
            </a:r>
            <a:r>
              <a:rPr lang="ar-SA" dirty="0" smtClean="0"/>
              <a:t> (</a:t>
            </a:r>
            <a:r>
              <a:rPr lang="en-US" dirty="0" smtClean="0"/>
              <a:t>K</a:t>
            </a:r>
            <a:r>
              <a:rPr lang="en-US" baseline="-25000" dirty="0" smtClean="0"/>
              <a:t>2</a:t>
            </a:r>
            <a:r>
              <a:rPr lang="en-US" dirty="0" smtClean="0"/>
              <a:t>SO</a:t>
            </a:r>
            <a:r>
              <a:rPr lang="en-US" baseline="-25000" dirty="0" smtClean="0"/>
              <a:t>4</a:t>
            </a:r>
            <a:r>
              <a:rPr lang="ar-EG" dirty="0" smtClean="0"/>
              <a:t>)  </a:t>
            </a:r>
            <a:r>
              <a:rPr lang="ar-SA" dirty="0" smtClean="0"/>
              <a:t>كما تحتوى أيضا على شوائب غير فعالة. أذيبت العينة </a:t>
            </a:r>
            <a:r>
              <a:rPr lang="ar-SA" dirty="0" err="1" smtClean="0"/>
              <a:t>فى</a:t>
            </a:r>
            <a:r>
              <a:rPr lang="ar-SA" dirty="0" smtClean="0"/>
              <a:t> الماء ثم عودلت </a:t>
            </a:r>
            <a:r>
              <a:rPr lang="ar-SA" dirty="0" err="1" smtClean="0"/>
              <a:t>بـ</a:t>
            </a:r>
            <a:r>
              <a:rPr lang="ar-SA" dirty="0" smtClean="0"/>
              <a:t> </a:t>
            </a:r>
            <a:r>
              <a:rPr lang="en-US" dirty="0" err="1" smtClean="0"/>
              <a:t>NaOH</a:t>
            </a:r>
            <a:r>
              <a:rPr lang="ar-EG" dirty="0" smtClean="0"/>
              <a:t> 0.5 </a:t>
            </a:r>
            <a:r>
              <a:rPr lang="ar-EG" dirty="0" err="1" smtClean="0"/>
              <a:t>ع</a:t>
            </a:r>
            <a:r>
              <a:rPr lang="ar-EG" dirty="0" smtClean="0"/>
              <a:t> فلزم 20 ملل   .  أخذت كتلة مماثلة من العينة السابقة وعودلت </a:t>
            </a:r>
            <a:r>
              <a:rPr lang="ar-EG" dirty="0" err="1" smtClean="0"/>
              <a:t>بـ</a:t>
            </a:r>
            <a:r>
              <a:rPr lang="ar-EG" dirty="0" smtClean="0"/>
              <a:t> </a:t>
            </a:r>
            <a:r>
              <a:rPr lang="en-US" dirty="0" smtClean="0"/>
              <a:t>KMnO</a:t>
            </a:r>
            <a:r>
              <a:rPr lang="en-US" baseline="-25000" dirty="0" smtClean="0"/>
              <a:t>4</a:t>
            </a:r>
            <a:r>
              <a:rPr lang="ar-EG" dirty="0" smtClean="0"/>
              <a:t>  0.5 </a:t>
            </a:r>
            <a:r>
              <a:rPr lang="ar-EG" dirty="0" err="1" smtClean="0"/>
              <a:t>ع</a:t>
            </a:r>
            <a:r>
              <a:rPr lang="ar-EG" dirty="0" smtClean="0"/>
              <a:t> فلزم للتعادل 40 ملل.</a:t>
            </a:r>
            <a:endParaRPr lang="en-US" dirty="0" smtClean="0"/>
          </a:p>
          <a:p>
            <a:pPr lvl="0"/>
            <a:r>
              <a:rPr lang="ar-EG" dirty="0" smtClean="0"/>
              <a:t>احسب النسبة المئوية لمكونات العينة.   ب) احسب درجة نقاوة العينة.</a:t>
            </a:r>
            <a:endParaRPr lang="en-US" dirty="0" smtClean="0"/>
          </a:p>
          <a:p>
            <a:r>
              <a:rPr lang="ar-EG" dirty="0" smtClean="0"/>
              <a:t>(ج) احسب النسبة المئوية للشوائب.</a:t>
            </a:r>
            <a:endParaRPr lang="en-US" dirty="0" smtClean="0"/>
          </a:p>
          <a:p>
            <a:r>
              <a:rPr lang="ar-EG" b="1" dirty="0" smtClean="0"/>
              <a:t>الحـــل:</a:t>
            </a:r>
            <a:endParaRPr lang="en-US" dirty="0" smtClean="0"/>
          </a:p>
          <a:p>
            <a:r>
              <a:rPr lang="ar-SA" dirty="0" smtClean="0"/>
              <a:t>  	عدد مكافئات </a:t>
            </a:r>
            <a:r>
              <a:rPr lang="en-US" dirty="0" err="1" smtClean="0"/>
              <a:t>NaOH</a:t>
            </a:r>
            <a:r>
              <a:rPr lang="ar-EG" dirty="0" smtClean="0"/>
              <a:t>   =   عدد مكافئات حمض </a:t>
            </a:r>
            <a:r>
              <a:rPr lang="ar-EG" dirty="0" err="1" smtClean="0"/>
              <a:t>الأكساليك</a:t>
            </a:r>
            <a:endParaRPr lang="en-US" dirty="0" smtClean="0"/>
          </a:p>
          <a:p>
            <a:r>
              <a:rPr lang="ar-EG" dirty="0" smtClean="0"/>
              <a:t>   ح </a:t>
            </a:r>
            <a:r>
              <a:rPr lang="ar-EG" dirty="0" smtClean="0"/>
              <a:t>× </a:t>
            </a:r>
            <a:r>
              <a:rPr lang="ar-EG" dirty="0" err="1" smtClean="0"/>
              <a:t>ع</a:t>
            </a:r>
            <a:r>
              <a:rPr lang="ar-EG" dirty="0" smtClean="0"/>
              <a:t> 	</a:t>
            </a:r>
            <a:r>
              <a:rPr lang="ar-EG" dirty="0" smtClean="0"/>
              <a:t>كتلة </a:t>
            </a:r>
            <a:r>
              <a:rPr lang="ar-EG" dirty="0" smtClean="0"/>
              <a:t>حمض </a:t>
            </a:r>
            <a:r>
              <a:rPr lang="ar-EG" dirty="0" err="1" smtClean="0"/>
              <a:t>الأكساليك</a:t>
            </a:r>
            <a:r>
              <a:rPr lang="ar-EG" dirty="0" smtClean="0"/>
              <a:t> (جم)</a:t>
            </a:r>
            <a:endParaRPr lang="en-US" dirty="0" smtClean="0"/>
          </a:p>
          <a:p>
            <a:r>
              <a:rPr lang="ar-EG" dirty="0" smtClean="0"/>
              <a:t> ----------      =      ----------------------     	                     </a:t>
            </a:r>
            <a:r>
              <a:rPr lang="ar-EG" dirty="0" smtClean="0"/>
              <a:t>                                                         1000  </a:t>
            </a:r>
            <a:r>
              <a:rPr lang="en-US" dirty="0" smtClean="0"/>
              <a:t>   </a:t>
            </a:r>
            <a:r>
              <a:rPr lang="ar-EG" dirty="0" smtClean="0"/>
              <a:t>	</a:t>
            </a:r>
            <a:r>
              <a:rPr lang="ar-EG" dirty="0" smtClean="0"/>
              <a:t>    </a:t>
            </a:r>
            <a:r>
              <a:rPr lang="ar-EG" dirty="0" smtClean="0"/>
              <a:t>الوزن المكافئ</a:t>
            </a:r>
            <a:endParaRPr lang="en-US" dirty="0" smtClean="0"/>
          </a:p>
          <a:p>
            <a:r>
              <a:rPr lang="ar-EG" dirty="0" smtClean="0"/>
              <a:t> </a:t>
            </a:r>
            <a:r>
              <a:rPr lang="ar-EG" dirty="0" smtClean="0"/>
              <a:t>20 × 0.5 	</a:t>
            </a:r>
            <a:r>
              <a:rPr lang="ar-EG" dirty="0" smtClean="0"/>
              <a:t>      </a:t>
            </a:r>
            <a:r>
              <a:rPr lang="ar-EG" dirty="0" err="1" smtClean="0"/>
              <a:t>ك</a:t>
            </a:r>
            <a:r>
              <a:rPr lang="ar-EG" dirty="0" smtClean="0"/>
              <a:t>  </a:t>
            </a:r>
            <a:r>
              <a:rPr lang="ar-EG" dirty="0" smtClean="0"/>
              <a:t>(جم)</a:t>
            </a:r>
            <a:endParaRPr lang="en-US" dirty="0" smtClean="0"/>
          </a:p>
          <a:p>
            <a:r>
              <a:rPr lang="en-US" dirty="0" smtClean="0"/>
              <a:t>  </a:t>
            </a:r>
            <a:r>
              <a:rPr lang="ar-EG" dirty="0" smtClean="0"/>
              <a:t>-----------   </a:t>
            </a:r>
            <a:r>
              <a:rPr lang="en-US" dirty="0" smtClean="0"/>
              <a:t>  </a:t>
            </a:r>
            <a:r>
              <a:rPr lang="ar-EG" dirty="0" smtClean="0"/>
              <a:t>    </a:t>
            </a:r>
            <a:r>
              <a:rPr lang="ar-EG" dirty="0" smtClean="0"/>
              <a:t>= </a:t>
            </a:r>
            <a:r>
              <a:rPr lang="en-US" dirty="0" smtClean="0"/>
              <a:t>        </a:t>
            </a:r>
            <a:r>
              <a:rPr lang="ar-EG" dirty="0" smtClean="0"/>
              <a:t>ـــ ـــ ــ</a:t>
            </a:r>
            <a:endParaRPr lang="en-US" dirty="0" smtClean="0"/>
          </a:p>
          <a:p>
            <a:r>
              <a:rPr lang="ar-EG" dirty="0" smtClean="0"/>
              <a:t>1000</a:t>
            </a:r>
            <a:r>
              <a:rPr lang="ar-EG" dirty="0" smtClean="0"/>
              <a:t>		</a:t>
            </a:r>
            <a:r>
              <a:rPr lang="ar-EG" dirty="0" smtClean="0"/>
              <a:t>       </a:t>
            </a:r>
            <a:r>
              <a:rPr lang="ar-EG" u="sng" dirty="0" smtClean="0"/>
              <a:t>90</a:t>
            </a:r>
            <a:endParaRPr lang="en-US" dirty="0" smtClean="0"/>
          </a:p>
          <a:p>
            <a:r>
              <a:rPr lang="ar-EG" dirty="0" smtClean="0"/>
              <a:t>		</a:t>
            </a:r>
            <a:r>
              <a:rPr lang="ar-EG" dirty="0" smtClean="0"/>
              <a:t>         </a:t>
            </a:r>
            <a:r>
              <a:rPr lang="ar-EG" dirty="0" smtClean="0"/>
              <a:t>2</a:t>
            </a:r>
            <a:endParaRPr lang="en-US" dirty="0" smtClean="0"/>
          </a:p>
          <a:p>
            <a:r>
              <a:rPr lang="ar-EG" dirty="0" smtClean="0"/>
              <a:t>	</a:t>
            </a:r>
            <a:endParaRPr lang="en-US" dirty="0" smtClean="0"/>
          </a:p>
          <a:p>
            <a:r>
              <a:rPr lang="ar-EG" dirty="0" smtClean="0"/>
              <a:t>                       	                20   × 0.5 × 45</a:t>
            </a:r>
            <a:endParaRPr lang="en-US" dirty="0" smtClean="0"/>
          </a:p>
          <a:p>
            <a:r>
              <a:rPr lang="ar-EG" dirty="0" smtClean="0"/>
              <a:t>كتلة حمض </a:t>
            </a:r>
            <a:r>
              <a:rPr lang="ar-EG" dirty="0" err="1" smtClean="0"/>
              <a:t>الأكساليك</a:t>
            </a:r>
            <a:r>
              <a:rPr lang="ar-EG" dirty="0" smtClean="0"/>
              <a:t> (جم)      =      --------------            = 0.45 جم</a:t>
            </a:r>
            <a:endParaRPr lang="en-US" dirty="0" smtClean="0"/>
          </a:p>
          <a:p>
            <a:r>
              <a:rPr lang="ar-EG" dirty="0" smtClean="0"/>
              <a:t>			</a:t>
            </a:r>
            <a:r>
              <a:rPr lang="en-US" dirty="0" smtClean="0"/>
              <a:t> </a:t>
            </a:r>
            <a:r>
              <a:rPr lang="ar-EG" dirty="0" smtClean="0"/>
              <a:t>   </a:t>
            </a:r>
            <a:r>
              <a:rPr lang="ar-EG" dirty="0" smtClean="0"/>
              <a:t>1000</a:t>
            </a:r>
            <a:endParaRPr lang="en-US" dirty="0" smtClean="0"/>
          </a:p>
          <a:p>
            <a:r>
              <a:rPr lang="ar-EG" dirty="0" smtClean="0"/>
              <a:t> </a:t>
            </a:r>
            <a:endParaRPr lang="en-US" dirty="0" smtClean="0"/>
          </a:p>
          <a:p>
            <a:r>
              <a:rPr lang="ar-EG" dirty="0" smtClean="0"/>
              <a:t>عدد مكافئات </a:t>
            </a:r>
            <a:r>
              <a:rPr lang="en-US" dirty="0" smtClean="0"/>
              <a:t>KMnO</a:t>
            </a:r>
            <a:r>
              <a:rPr lang="en-US" baseline="-25000" dirty="0" smtClean="0"/>
              <a:t>4</a:t>
            </a:r>
            <a:r>
              <a:rPr lang="ar-EG" dirty="0" smtClean="0"/>
              <a:t> = عدد مكافئات </a:t>
            </a:r>
            <a:r>
              <a:rPr lang="en-US" dirty="0" smtClean="0"/>
              <a:t>H</a:t>
            </a:r>
            <a:r>
              <a:rPr lang="en-US" baseline="-25000" dirty="0" smtClean="0"/>
              <a:t>2</a:t>
            </a:r>
            <a:r>
              <a:rPr lang="en-US" dirty="0" smtClean="0"/>
              <a:t>C</a:t>
            </a:r>
            <a:r>
              <a:rPr lang="en-US" baseline="-25000" dirty="0" smtClean="0"/>
              <a:t>2</a:t>
            </a:r>
            <a:r>
              <a:rPr lang="en-US" dirty="0" smtClean="0"/>
              <a:t>O</a:t>
            </a:r>
            <a:r>
              <a:rPr lang="en-US" baseline="-25000" dirty="0" smtClean="0"/>
              <a:t>4</a:t>
            </a:r>
            <a:r>
              <a:rPr lang="ar-EG" dirty="0" smtClean="0"/>
              <a:t> + عدد مكافئات </a:t>
            </a:r>
            <a:r>
              <a:rPr lang="en-US" dirty="0" smtClean="0"/>
              <a:t>K</a:t>
            </a:r>
            <a:r>
              <a:rPr lang="en-US" baseline="-25000" dirty="0" smtClean="0"/>
              <a:t>2</a:t>
            </a:r>
            <a:r>
              <a:rPr lang="en-US" dirty="0" smtClean="0"/>
              <a:t>C</a:t>
            </a:r>
            <a:r>
              <a:rPr lang="en-US" baseline="-25000" dirty="0" smtClean="0"/>
              <a:t>2</a:t>
            </a:r>
            <a:r>
              <a:rPr lang="en-US" dirty="0" smtClean="0"/>
              <a:t>O</a:t>
            </a:r>
            <a:r>
              <a:rPr lang="en-US" baseline="-25000" dirty="0" smtClean="0"/>
              <a:t>4</a:t>
            </a:r>
            <a:endParaRPr lang="en-US"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t/>
            </a:r>
            <a:br>
              <a:rPr lang="ar-EG" b="1" dirty="0" smtClean="0"/>
            </a:br>
            <a:r>
              <a:rPr lang="ar-SA" b="1" dirty="0" smtClean="0">
                <a:solidFill>
                  <a:schemeClr val="accent2"/>
                </a:solidFill>
              </a:rPr>
              <a:t>التأكسد </a:t>
            </a:r>
            <a:r>
              <a:rPr lang="ar-SA" b="1" dirty="0" smtClean="0">
                <a:solidFill>
                  <a:schemeClr val="accent2"/>
                </a:solidFill>
              </a:rPr>
              <a:t>والاختزال</a:t>
            </a:r>
            <a:r>
              <a:rPr lang="en-US" dirty="0" smtClean="0">
                <a:solidFill>
                  <a:schemeClr val="accent2"/>
                </a:solidFill>
              </a:rPr>
              <a:t/>
            </a:r>
            <a:br>
              <a:rPr lang="en-US" dirty="0" smtClean="0">
                <a:solidFill>
                  <a:schemeClr val="accent2"/>
                </a:solidFill>
              </a:rPr>
            </a:br>
            <a:r>
              <a:rPr lang="ar-SA" b="1" dirty="0" smtClean="0">
                <a:solidFill>
                  <a:schemeClr val="accent2"/>
                </a:solidFill>
              </a:rPr>
              <a:t>  </a:t>
            </a:r>
            <a:r>
              <a:rPr lang="en-US" b="1" dirty="0" smtClean="0">
                <a:solidFill>
                  <a:schemeClr val="accent2"/>
                </a:solidFill>
              </a:rPr>
              <a:t>Oxidation Reduction</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600200"/>
            <a:ext cx="8229600" cy="5114948"/>
          </a:xfrm>
        </p:spPr>
        <p:txBody>
          <a:bodyPr>
            <a:normAutofit fontScale="62500" lnSpcReduction="20000"/>
          </a:bodyPr>
          <a:lstStyle/>
          <a:p>
            <a:r>
              <a:rPr lang="ar-SA" b="1" dirty="0" smtClean="0"/>
              <a:t>مفهوم التأكسد والاختزال  </a:t>
            </a:r>
            <a:r>
              <a:rPr lang="en-US" b="1" dirty="0" smtClean="0"/>
              <a:t>Oxidation-Reduction </a:t>
            </a:r>
            <a:r>
              <a:rPr lang="ar-SA" b="1" dirty="0" smtClean="0"/>
              <a:t>:</a:t>
            </a:r>
            <a:endParaRPr lang="en-US" dirty="0" smtClean="0"/>
          </a:p>
          <a:p>
            <a:r>
              <a:rPr lang="ar-SA" dirty="0" smtClean="0"/>
              <a:t>بدأ مفهوم الأكسدة </a:t>
            </a:r>
            <a:r>
              <a:rPr lang="en-US" dirty="0" smtClean="0"/>
              <a:t>Oxidation</a:t>
            </a:r>
            <a:r>
              <a:rPr lang="ar-SA" dirty="0" smtClean="0"/>
              <a:t> تاريخياً عندما أطلقه العلماء على اتحاد الأوكسجين بالعناصر الأخرى </a:t>
            </a:r>
            <a:r>
              <a:rPr lang="ar-EG" dirty="0" smtClean="0"/>
              <a:t>فإذا اتحد الحديد مع الأكسجين يتكون أكسيد </a:t>
            </a:r>
            <a:r>
              <a:rPr lang="ar-EG" dirty="0" err="1" smtClean="0"/>
              <a:t>الحديدوز</a:t>
            </a:r>
            <a:r>
              <a:rPr lang="ar-EG" dirty="0" smtClean="0"/>
              <a:t> (معادلة 1) وإذا التحد أكسيد </a:t>
            </a:r>
            <a:r>
              <a:rPr lang="ar-EG" dirty="0" err="1" smtClean="0"/>
              <a:t>الحديدوز</a:t>
            </a:r>
            <a:r>
              <a:rPr lang="ar-EG" dirty="0" smtClean="0"/>
              <a:t> مع الأكسجين يتكون أكسيد </a:t>
            </a:r>
            <a:r>
              <a:rPr lang="ar-EG" dirty="0" err="1" smtClean="0"/>
              <a:t>الحديديك</a:t>
            </a:r>
            <a:r>
              <a:rPr lang="ar-EG" dirty="0" smtClean="0"/>
              <a:t> (معادلة 2) وكذلك عند اتحاد الكربون بالأكسجين يتكون أول </a:t>
            </a:r>
            <a:r>
              <a:rPr lang="ar-EG" dirty="0" err="1" smtClean="0"/>
              <a:t>اكسيد</a:t>
            </a:r>
            <a:r>
              <a:rPr lang="ar-EG" dirty="0" smtClean="0"/>
              <a:t> الكربون (معادلة 3). وإذا اتحد أول </a:t>
            </a:r>
            <a:r>
              <a:rPr lang="ar-EG" dirty="0" err="1" smtClean="0"/>
              <a:t>اكسيد</a:t>
            </a:r>
            <a:r>
              <a:rPr lang="ar-EG" dirty="0" smtClean="0"/>
              <a:t> الكربون بالأكسجين يتكون </a:t>
            </a:r>
            <a:r>
              <a:rPr lang="ar-EG" dirty="0" err="1" smtClean="0"/>
              <a:t>ثانى</a:t>
            </a:r>
            <a:r>
              <a:rPr lang="ar-EG" dirty="0" smtClean="0"/>
              <a:t> أكسيد الكربون (معادلة 4).</a:t>
            </a:r>
            <a:endParaRPr lang="en-US" dirty="0" smtClean="0"/>
          </a:p>
          <a:p>
            <a:r>
              <a:rPr lang="ar-EG" dirty="0" smtClean="0"/>
              <a:t>	وتعتبر جميع التفاعلات السابقة من نوع التأكسد:</a:t>
            </a:r>
            <a:endParaRPr lang="en-US" dirty="0" smtClean="0"/>
          </a:p>
          <a:p>
            <a:pPr algn="l" rtl="0"/>
            <a:r>
              <a:rPr lang="en-US" b="1" dirty="0" smtClean="0"/>
              <a:t>2 </a:t>
            </a:r>
            <a:r>
              <a:rPr lang="en-US" b="1" dirty="0" smtClean="0"/>
              <a:t>Fe + </a:t>
            </a:r>
            <a:r>
              <a:rPr lang="en-US" b="1" dirty="0" smtClean="0"/>
              <a:t>O</a:t>
            </a:r>
            <a:r>
              <a:rPr lang="en-US" b="1" baseline="-25000" dirty="0" smtClean="0"/>
              <a:t>2</a:t>
            </a:r>
            <a:r>
              <a:rPr lang="en-US" b="1" dirty="0" smtClean="0"/>
              <a:t>	</a:t>
            </a:r>
            <a:r>
              <a:rPr lang="en-US" b="1" dirty="0" smtClean="0"/>
              <a:t> </a:t>
            </a:r>
            <a:r>
              <a:rPr lang="en-US" b="1" dirty="0" smtClean="0"/>
              <a:t>	</a:t>
            </a:r>
            <a:r>
              <a:rPr lang="en-US" b="1" dirty="0" smtClean="0"/>
              <a:t>      2 </a:t>
            </a:r>
            <a:r>
              <a:rPr lang="en-US" b="1" dirty="0" smtClean="0"/>
              <a:t>Fe </a:t>
            </a:r>
            <a:r>
              <a:rPr lang="en-US" b="1" dirty="0" smtClean="0"/>
              <a:t>O      </a:t>
            </a:r>
            <a:r>
              <a:rPr lang="en-US" b="1" dirty="0" smtClean="0"/>
              <a:t>		</a:t>
            </a:r>
            <a:r>
              <a:rPr lang="en-US" b="1" dirty="0" smtClean="0"/>
              <a:t>  </a:t>
            </a:r>
            <a:r>
              <a:rPr lang="ar-EG" b="1" dirty="0" smtClean="0"/>
              <a:t>        </a:t>
            </a:r>
            <a:r>
              <a:rPr lang="en-US" b="1" dirty="0" smtClean="0"/>
              <a:t>	</a:t>
            </a:r>
            <a:r>
              <a:rPr lang="ar-EG" b="1" dirty="0" smtClean="0"/>
              <a:t>المعادلة (1)</a:t>
            </a:r>
            <a:endParaRPr lang="en-US" dirty="0" smtClean="0"/>
          </a:p>
          <a:p>
            <a:pPr algn="l" rtl="0"/>
            <a:r>
              <a:rPr lang="en-US" b="1" dirty="0" smtClean="0"/>
              <a:t>4 </a:t>
            </a:r>
            <a:r>
              <a:rPr lang="en-US" b="1" dirty="0" smtClean="0"/>
              <a:t>Fe O + </a:t>
            </a:r>
            <a:r>
              <a:rPr lang="en-US" b="1" dirty="0" smtClean="0"/>
              <a:t>O</a:t>
            </a:r>
            <a:r>
              <a:rPr lang="en-US" b="1" baseline="-25000" dirty="0" smtClean="0"/>
              <a:t>2</a:t>
            </a:r>
            <a:r>
              <a:rPr lang="en-US" b="1" dirty="0" smtClean="0"/>
              <a:t>	</a:t>
            </a:r>
            <a:r>
              <a:rPr lang="en-US" b="1" dirty="0" smtClean="0"/>
              <a:t>                     2 Fe</a:t>
            </a:r>
            <a:r>
              <a:rPr lang="en-US" b="1" baseline="-25000" dirty="0" smtClean="0"/>
              <a:t>2</a:t>
            </a:r>
            <a:r>
              <a:rPr lang="en-US" b="1" dirty="0" smtClean="0"/>
              <a:t>O</a:t>
            </a:r>
            <a:r>
              <a:rPr lang="en-US" b="1" baseline="-25000" dirty="0" smtClean="0"/>
              <a:t>3                                                 </a:t>
            </a:r>
            <a:r>
              <a:rPr lang="ar-EG" b="1" baseline="-25000" dirty="0" smtClean="0"/>
              <a:t>          </a:t>
            </a:r>
            <a:r>
              <a:rPr lang="ar-EG" b="1" dirty="0" smtClean="0"/>
              <a:t>المعادلة </a:t>
            </a:r>
            <a:r>
              <a:rPr lang="ar-EG" b="1" dirty="0" smtClean="0"/>
              <a:t>(2</a:t>
            </a:r>
            <a:r>
              <a:rPr lang="ar-EG" b="1" dirty="0" smtClean="0"/>
              <a:t>)            </a:t>
            </a:r>
            <a:r>
              <a:rPr lang="en-US" b="1" dirty="0" smtClean="0"/>
              <a:t>2 </a:t>
            </a:r>
            <a:r>
              <a:rPr lang="en-US" b="1" dirty="0" smtClean="0"/>
              <a:t>C + O</a:t>
            </a:r>
            <a:r>
              <a:rPr lang="en-US" b="1" baseline="-25000" dirty="0" smtClean="0"/>
              <a:t>2</a:t>
            </a:r>
            <a:r>
              <a:rPr lang="en-US" b="1" dirty="0" smtClean="0"/>
              <a:t>			2 CO		</a:t>
            </a:r>
            <a:r>
              <a:rPr lang="en-US" b="1" dirty="0" smtClean="0"/>
              <a:t>                </a:t>
            </a:r>
            <a:r>
              <a:rPr lang="ar-EG" b="1" dirty="0" smtClean="0"/>
              <a:t>المعادلة (3)</a:t>
            </a:r>
            <a:endParaRPr lang="en-US" dirty="0" smtClean="0"/>
          </a:p>
          <a:p>
            <a:pPr algn="l" rtl="0"/>
            <a:r>
              <a:rPr lang="en-US" b="1" dirty="0" smtClean="0"/>
              <a:t>2 CO + O</a:t>
            </a:r>
            <a:r>
              <a:rPr lang="en-US" b="1" baseline="-25000" dirty="0" smtClean="0"/>
              <a:t>2</a:t>
            </a:r>
            <a:r>
              <a:rPr lang="en-US" b="1" dirty="0" smtClean="0"/>
              <a:t>			2 CO</a:t>
            </a:r>
            <a:r>
              <a:rPr lang="en-US" b="1" baseline="-25000" dirty="0" smtClean="0"/>
              <a:t>2</a:t>
            </a:r>
            <a:r>
              <a:rPr lang="en-US" b="1" dirty="0" smtClean="0"/>
              <a:t>			</a:t>
            </a:r>
            <a:r>
              <a:rPr lang="ar-EG" b="1" dirty="0" smtClean="0"/>
              <a:t>المعادلة (4)</a:t>
            </a:r>
            <a:endParaRPr lang="en-US" dirty="0" smtClean="0"/>
          </a:p>
          <a:p>
            <a:r>
              <a:rPr lang="ar-SA" dirty="0" smtClean="0"/>
              <a:t>ولكن </a:t>
            </a:r>
            <a:r>
              <a:rPr lang="ar-SA" dirty="0" smtClean="0"/>
              <a:t>المفهوم سرعان ما اتسع وتطور بعد اكتشاف مكونات الذرة  ليشمل تفاعلات لا يشارك فيها الأوكسجين ، بل أصبحت تشير إلى أي تفاعل يحدث فيه تبادل الكتروني بين بعض المواد المتفاعلة مما يؤدي إلى تغير في </a:t>
            </a:r>
            <a:r>
              <a:rPr lang="ar-SA" dirty="0" err="1" smtClean="0"/>
              <a:t>ذرياتها</a:t>
            </a:r>
            <a:r>
              <a:rPr lang="ar-SA" dirty="0" smtClean="0"/>
              <a:t> وظهورها بثوب جديد في النواتج وربط </a:t>
            </a:r>
            <a:r>
              <a:rPr lang="ar-SA" dirty="0" err="1" smtClean="0"/>
              <a:t>به</a:t>
            </a:r>
            <a:r>
              <a:rPr lang="ar-SA" dirty="0" smtClean="0"/>
              <a:t> مفهوم </a:t>
            </a:r>
            <a:r>
              <a:rPr lang="ar-SA" dirty="0" err="1" smtClean="0"/>
              <a:t>آخرمتلازم</a:t>
            </a:r>
            <a:r>
              <a:rPr lang="ar-SA" dirty="0" smtClean="0"/>
              <a:t> معه دائماً هو مفهوم الاختزال . </a:t>
            </a:r>
            <a:endParaRPr lang="en-US" dirty="0" smtClean="0"/>
          </a:p>
          <a:p>
            <a:r>
              <a:rPr lang="ar-SA" u="sng" dirty="0" smtClean="0"/>
              <a:t>ولتوضيح ذلك </a:t>
            </a:r>
            <a:endParaRPr lang="en-US" dirty="0" smtClean="0"/>
          </a:p>
          <a:p>
            <a:endParaRPr lang="ar-EG" dirty="0"/>
          </a:p>
        </p:txBody>
      </p:sp>
      <p:sp>
        <p:nvSpPr>
          <p:cNvPr id="1026" name="Line 2"/>
          <p:cNvSpPr>
            <a:spLocks noChangeShapeType="1"/>
          </p:cNvSpPr>
          <p:nvPr/>
        </p:nvSpPr>
        <p:spPr bwMode="auto">
          <a:xfrm>
            <a:off x="2285984" y="3643314"/>
            <a:ext cx="7842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1027" name="Line 3"/>
          <p:cNvSpPr>
            <a:spLocks noChangeShapeType="1"/>
          </p:cNvSpPr>
          <p:nvPr/>
        </p:nvSpPr>
        <p:spPr bwMode="auto">
          <a:xfrm>
            <a:off x="2357422" y="3929066"/>
            <a:ext cx="7842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3"/>
          <p:cNvSpPr>
            <a:spLocks noChangeShapeType="1"/>
          </p:cNvSpPr>
          <p:nvPr/>
        </p:nvSpPr>
        <p:spPr bwMode="auto">
          <a:xfrm>
            <a:off x="2500298" y="4214818"/>
            <a:ext cx="7842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7" name="Line 3"/>
          <p:cNvSpPr>
            <a:spLocks noChangeShapeType="1"/>
          </p:cNvSpPr>
          <p:nvPr/>
        </p:nvSpPr>
        <p:spPr bwMode="auto">
          <a:xfrm>
            <a:off x="2428860" y="4500570"/>
            <a:ext cx="7842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40048"/>
          </a:xfrm>
        </p:spPr>
        <p:txBody>
          <a:bodyPr>
            <a:normAutofit fontScale="90000"/>
          </a:bodyPr>
          <a:lstStyle/>
          <a:p>
            <a:pPr algn="r"/>
            <a:r>
              <a:rPr lang="ar-EG" sz="2000" b="1" dirty="0" smtClean="0"/>
              <a:t>   40 </a:t>
            </a:r>
            <a:r>
              <a:rPr lang="ar-EG" sz="2000" b="1" dirty="0" smtClean="0"/>
              <a:t>× 0.5	</a:t>
            </a:r>
            <a:r>
              <a:rPr lang="ar-EG" sz="2000" b="1" dirty="0" smtClean="0"/>
              <a:t>     </a:t>
            </a:r>
            <a:r>
              <a:rPr lang="ar-EG" sz="2000" b="1" dirty="0" smtClean="0"/>
              <a:t>0.45		</a:t>
            </a:r>
            <a:r>
              <a:rPr lang="ar-EG" sz="2000" b="1" dirty="0" smtClean="0"/>
              <a:t>  وزن </a:t>
            </a:r>
            <a:r>
              <a:rPr lang="en-US" sz="2000" b="1" dirty="0" smtClean="0"/>
              <a:t>K</a:t>
            </a:r>
            <a:r>
              <a:rPr lang="en-US" sz="2000" b="1" baseline="-25000" dirty="0" smtClean="0"/>
              <a:t>2</a:t>
            </a:r>
            <a:r>
              <a:rPr lang="en-US" sz="2000" b="1" dirty="0" smtClean="0"/>
              <a:t>C</a:t>
            </a:r>
            <a:r>
              <a:rPr lang="en-US" sz="2000" b="1" baseline="-25000" dirty="0" smtClean="0"/>
              <a:t>2</a:t>
            </a:r>
            <a:r>
              <a:rPr lang="en-US" sz="2000" b="1" dirty="0" smtClean="0"/>
              <a:t>O</a:t>
            </a:r>
            <a:r>
              <a:rPr lang="en-US" sz="2000" b="1" baseline="-25000" dirty="0" smtClean="0"/>
              <a:t>4</a:t>
            </a:r>
            <a:r>
              <a:rPr lang="en-US" sz="2000" b="1" dirty="0" smtClean="0"/>
              <a:t/>
            </a:r>
            <a:br>
              <a:rPr lang="en-US" sz="2000" b="1" dirty="0" smtClean="0"/>
            </a:br>
            <a:r>
              <a:rPr lang="ar-EG" sz="2000" b="1" dirty="0" smtClean="0"/>
              <a:t>--------    </a:t>
            </a:r>
            <a:r>
              <a:rPr lang="ar-EG" sz="2000" b="1" dirty="0" smtClean="0"/>
              <a:t>         </a:t>
            </a:r>
            <a:r>
              <a:rPr lang="ar-EG" sz="2000" b="1" dirty="0" smtClean="0"/>
              <a:t>=      ----------      +             ------------</a:t>
            </a:r>
            <a:r>
              <a:rPr lang="en-US" sz="2000" b="1" dirty="0" smtClean="0"/>
              <a:t/>
            </a:r>
            <a:br>
              <a:rPr lang="en-US" sz="2000" b="1" dirty="0" smtClean="0"/>
            </a:br>
            <a:r>
              <a:rPr lang="ar-EG" sz="2000" b="1" dirty="0" smtClean="0"/>
              <a:t>1000     </a:t>
            </a:r>
            <a:r>
              <a:rPr lang="ar-EG" sz="2000" b="1" dirty="0" smtClean="0"/>
              <a:t>		</a:t>
            </a:r>
            <a:r>
              <a:rPr lang="ar-EG" sz="2000" b="1" dirty="0" smtClean="0"/>
              <a:t>    </a:t>
            </a:r>
            <a:r>
              <a:rPr lang="ar-EG" sz="2000" b="1" dirty="0" smtClean="0"/>
              <a:t>45		</a:t>
            </a:r>
            <a:r>
              <a:rPr lang="ar-EG" sz="2000" b="1" dirty="0" smtClean="0"/>
              <a:t>        </a:t>
            </a:r>
            <a:r>
              <a:rPr lang="ar-EG" sz="2000" b="1" u="sng" dirty="0" smtClean="0"/>
              <a:t>166</a:t>
            </a:r>
            <a:r>
              <a:rPr lang="en-US" sz="2000" b="1" dirty="0" smtClean="0"/>
              <a:t/>
            </a:r>
            <a:br>
              <a:rPr lang="en-US" sz="2000" b="1" dirty="0" smtClean="0"/>
            </a:br>
            <a:r>
              <a:rPr lang="ar-EG" sz="2000" b="1" dirty="0" smtClean="0"/>
              <a:t>				</a:t>
            </a:r>
            <a:r>
              <a:rPr lang="ar-EG" sz="2000" b="1" dirty="0" smtClean="0"/>
              <a:t>          </a:t>
            </a:r>
            <a:r>
              <a:rPr lang="ar-EG" sz="2000" b="1" dirty="0" smtClean="0"/>
              <a:t>2</a:t>
            </a:r>
            <a:r>
              <a:rPr lang="en-US" sz="2000" b="1" dirty="0" smtClean="0"/>
              <a:t/>
            </a:r>
            <a:br>
              <a:rPr lang="en-US" sz="2000" b="1" dirty="0" smtClean="0"/>
            </a:br>
            <a:r>
              <a:rPr lang="ar-EG" sz="2000" b="1" dirty="0" smtClean="0"/>
              <a:t>40</a:t>
            </a:r>
            <a:r>
              <a:rPr lang="en-US" sz="2000" b="1" dirty="0" smtClean="0"/>
              <a:t>  </a:t>
            </a:r>
            <a:r>
              <a:rPr lang="ar-EG" sz="2000" b="1" dirty="0" smtClean="0"/>
              <a:t> × 0.5			</a:t>
            </a:r>
            <a:r>
              <a:rPr lang="ar-EG" sz="2000" b="1" dirty="0" smtClean="0"/>
              <a:t>كتلة  </a:t>
            </a:r>
            <a:r>
              <a:rPr lang="en-US" sz="2000" b="1" dirty="0" smtClean="0"/>
              <a:t>K</a:t>
            </a:r>
            <a:r>
              <a:rPr lang="en-US" sz="2000" b="1" baseline="-25000" dirty="0" smtClean="0"/>
              <a:t>2</a:t>
            </a:r>
            <a:r>
              <a:rPr lang="en-US" sz="2000" b="1" dirty="0" smtClean="0"/>
              <a:t>C</a:t>
            </a:r>
            <a:r>
              <a:rPr lang="en-US" sz="2000" b="1" baseline="-25000" dirty="0" smtClean="0"/>
              <a:t>2</a:t>
            </a:r>
            <a:r>
              <a:rPr lang="en-US" sz="2000" b="1" dirty="0" smtClean="0"/>
              <a:t>O</a:t>
            </a:r>
            <a:r>
              <a:rPr lang="en-US" sz="2000" b="1" baseline="-25000" dirty="0" smtClean="0"/>
              <a:t>4</a:t>
            </a:r>
            <a:r>
              <a:rPr lang="ar-EG" sz="2000" b="1" dirty="0" smtClean="0"/>
              <a:t> </a:t>
            </a:r>
            <a:r>
              <a:rPr lang="en-US" sz="2000" b="1" dirty="0" smtClean="0"/>
              <a:t/>
            </a:r>
            <a:br>
              <a:rPr lang="en-US" sz="2000" b="1" dirty="0" smtClean="0"/>
            </a:br>
            <a:r>
              <a:rPr lang="ar-EG" sz="2000" b="1" dirty="0" smtClean="0"/>
              <a:t>--------        =    </a:t>
            </a:r>
            <a:r>
              <a:rPr lang="ar-EG" sz="2000" b="1" dirty="0" smtClean="0"/>
              <a:t>           </a:t>
            </a:r>
            <a:r>
              <a:rPr lang="ar-EG" sz="2000" b="1" dirty="0" smtClean="0"/>
              <a:t>0.01     </a:t>
            </a:r>
            <a:r>
              <a:rPr lang="en-US" sz="2000" b="1" dirty="0" smtClean="0"/>
              <a:t>      </a:t>
            </a:r>
            <a:r>
              <a:rPr lang="ar-EG" sz="2000" b="1" dirty="0" smtClean="0"/>
              <a:t>+       </a:t>
            </a:r>
            <a:r>
              <a:rPr lang="ar-EG" sz="2000" b="1" dirty="0" smtClean="0"/>
              <a:t>-------------</a:t>
            </a:r>
            <a:r>
              <a:rPr lang="en-US" sz="2000" b="1" dirty="0" smtClean="0"/>
              <a:t/>
            </a:r>
            <a:br>
              <a:rPr lang="en-US" sz="2000" b="1" dirty="0" smtClean="0"/>
            </a:br>
            <a:r>
              <a:rPr lang="ar-EG" sz="2000" b="1" dirty="0" smtClean="0"/>
              <a:t>  1000</a:t>
            </a:r>
            <a:r>
              <a:rPr lang="en-US" sz="2000" b="1" dirty="0" smtClean="0"/>
              <a:t>    </a:t>
            </a:r>
            <a:r>
              <a:rPr lang="ar-EG" sz="2000" b="1" dirty="0" smtClean="0"/>
              <a:t>			         </a:t>
            </a:r>
            <a:r>
              <a:rPr lang="en-US" sz="2000" b="1" dirty="0" smtClean="0"/>
              <a:t>             </a:t>
            </a:r>
            <a:r>
              <a:rPr lang="ar-EG" sz="2000" b="1" dirty="0" smtClean="0"/>
              <a:t>84</a:t>
            </a:r>
            <a:r>
              <a:rPr lang="en-US" sz="2000" b="1" dirty="0" smtClean="0"/>
              <a:t/>
            </a:r>
            <a:br>
              <a:rPr lang="en-US" sz="2000" b="1" dirty="0" smtClean="0"/>
            </a:br>
            <a:r>
              <a:rPr lang="ar-EG" sz="2000" b="1" dirty="0" smtClean="0"/>
              <a:t>		</a:t>
            </a:r>
            <a:r>
              <a:rPr lang="ar-EG" sz="2000" b="1" dirty="0" smtClean="0"/>
              <a:t> </a:t>
            </a:r>
            <a:r>
              <a:rPr lang="en-US" sz="2000" b="1" dirty="0" smtClean="0"/>
              <a:t>   </a:t>
            </a:r>
            <a:r>
              <a:rPr lang="ar-EG" sz="2000" b="1" dirty="0" smtClean="0"/>
              <a:t> </a:t>
            </a:r>
            <a:r>
              <a:rPr lang="ar-EG" sz="2000" b="1" dirty="0" smtClean="0"/>
              <a:t>كتلة</a:t>
            </a:r>
            <a:r>
              <a:rPr lang="en-US" sz="2000" b="1" dirty="0" smtClean="0"/>
              <a:t> K</a:t>
            </a:r>
            <a:r>
              <a:rPr lang="en-US" sz="2000" b="1" baseline="-25000" dirty="0" smtClean="0"/>
              <a:t>2</a:t>
            </a:r>
            <a:r>
              <a:rPr lang="en-US" sz="2000" b="1" dirty="0" smtClean="0"/>
              <a:t>C</a:t>
            </a:r>
            <a:r>
              <a:rPr lang="en-US" sz="2000" b="1" baseline="-25000" dirty="0" smtClean="0"/>
              <a:t>2</a:t>
            </a:r>
            <a:r>
              <a:rPr lang="en-US" sz="2000" b="1" dirty="0" smtClean="0"/>
              <a:t>O</a:t>
            </a:r>
            <a:r>
              <a:rPr lang="en-US" sz="2000" b="1" baseline="-25000" dirty="0" smtClean="0"/>
              <a:t>4  </a:t>
            </a:r>
            <a:r>
              <a:rPr lang="en-US" sz="2000" b="1" dirty="0" smtClean="0"/>
              <a:t/>
            </a:r>
            <a:br>
              <a:rPr lang="en-US" sz="2000" b="1" dirty="0" smtClean="0"/>
            </a:br>
            <a:r>
              <a:rPr lang="ar-EG" sz="2000" b="1" dirty="0" smtClean="0"/>
              <a:t>0.02 </a:t>
            </a:r>
            <a:r>
              <a:rPr lang="ar-EG" sz="2000" b="1" dirty="0" smtClean="0"/>
              <a:t>– 0.01  = </a:t>
            </a:r>
            <a:r>
              <a:rPr lang="en-US" sz="2000" b="1" dirty="0" smtClean="0"/>
              <a:t>            </a:t>
            </a:r>
            <a:r>
              <a:rPr lang="ar-EG" sz="2000" b="1" dirty="0" smtClean="0"/>
              <a:t>-------------</a:t>
            </a:r>
            <a:r>
              <a:rPr lang="en-US" sz="2000" b="1" dirty="0" smtClean="0"/>
              <a:t/>
            </a:r>
            <a:br>
              <a:rPr lang="en-US" sz="2000" b="1" dirty="0" smtClean="0"/>
            </a:br>
            <a:r>
              <a:rPr lang="ar-EG" sz="2000" b="1" dirty="0" smtClean="0"/>
              <a:t>		</a:t>
            </a:r>
            <a:r>
              <a:rPr lang="ar-EG" sz="2000" b="1" dirty="0" smtClean="0"/>
              <a:t>          </a:t>
            </a:r>
            <a:r>
              <a:rPr lang="ar-EG" sz="2000" b="1" dirty="0" smtClean="0"/>
              <a:t>84</a:t>
            </a:r>
            <a:r>
              <a:rPr lang="en-US" sz="2000" dirty="0" smtClean="0"/>
              <a:t/>
            </a:r>
            <a:br>
              <a:rPr lang="en-US" sz="2000" dirty="0" smtClean="0"/>
            </a:br>
            <a:endParaRPr lang="ar-EG" sz="2000" dirty="0"/>
          </a:p>
        </p:txBody>
      </p:sp>
      <p:sp>
        <p:nvSpPr>
          <p:cNvPr id="3" name="عنصر نائب للمحتوى 2"/>
          <p:cNvSpPr>
            <a:spLocks noGrp="1"/>
          </p:cNvSpPr>
          <p:nvPr>
            <p:ph idx="1"/>
          </p:nvPr>
        </p:nvSpPr>
        <p:spPr>
          <a:xfrm>
            <a:off x="457200" y="3000372"/>
            <a:ext cx="8229600" cy="3500462"/>
          </a:xfrm>
        </p:spPr>
        <p:txBody>
          <a:bodyPr>
            <a:normAutofit fontScale="47500" lnSpcReduction="20000"/>
          </a:bodyPr>
          <a:lstStyle/>
          <a:p>
            <a:r>
              <a:rPr lang="ar-EG" b="1" dirty="0" smtClean="0"/>
              <a:t>كتلة </a:t>
            </a:r>
            <a:r>
              <a:rPr lang="en-US" b="1" dirty="0" smtClean="0"/>
              <a:t>K</a:t>
            </a:r>
            <a:r>
              <a:rPr lang="en-US" b="1" baseline="-25000" dirty="0" smtClean="0"/>
              <a:t>2</a:t>
            </a:r>
            <a:r>
              <a:rPr lang="en-US" b="1" dirty="0" smtClean="0"/>
              <a:t>C</a:t>
            </a:r>
            <a:r>
              <a:rPr lang="en-US" b="1" baseline="-25000" dirty="0" smtClean="0"/>
              <a:t>2</a:t>
            </a:r>
            <a:r>
              <a:rPr lang="en-US" b="1" dirty="0" smtClean="0"/>
              <a:t>O</a:t>
            </a:r>
            <a:r>
              <a:rPr lang="en-US" b="1" baseline="-25000" dirty="0" smtClean="0"/>
              <a:t>4</a:t>
            </a:r>
            <a:r>
              <a:rPr lang="ar-EG" b="1" dirty="0" smtClean="0"/>
              <a:t>  =  0.01 × 84  = 0.84 جرام  </a:t>
            </a:r>
            <a:endParaRPr lang="en-US" b="1" dirty="0" smtClean="0"/>
          </a:p>
          <a:p>
            <a:r>
              <a:rPr lang="ar-EG" b="1" dirty="0" smtClean="0"/>
              <a:t> </a:t>
            </a:r>
            <a:endParaRPr lang="en-US" b="1" dirty="0" smtClean="0"/>
          </a:p>
          <a:p>
            <a:r>
              <a:rPr lang="ar-EG" b="1" dirty="0" smtClean="0"/>
              <a:t>		</a:t>
            </a:r>
            <a:r>
              <a:rPr lang="ar-EG" b="1" dirty="0" smtClean="0"/>
              <a:t> </a:t>
            </a:r>
            <a:r>
              <a:rPr lang="ar-EG" b="1" dirty="0" smtClean="0"/>
              <a:t>كتلة </a:t>
            </a:r>
            <a:r>
              <a:rPr lang="en-US" b="1" dirty="0" smtClean="0"/>
              <a:t>H</a:t>
            </a:r>
            <a:r>
              <a:rPr lang="en-US" b="1" baseline="-25000" dirty="0" smtClean="0"/>
              <a:t>2</a:t>
            </a:r>
            <a:r>
              <a:rPr lang="en-US" b="1" dirty="0" smtClean="0"/>
              <a:t>C</a:t>
            </a:r>
            <a:r>
              <a:rPr lang="en-US" b="1" baseline="-25000" dirty="0" smtClean="0"/>
              <a:t>2</a:t>
            </a:r>
            <a:r>
              <a:rPr lang="en-US" b="1" dirty="0" smtClean="0"/>
              <a:t>O</a:t>
            </a:r>
            <a:r>
              <a:rPr lang="en-US" b="1" baseline="-25000" dirty="0" smtClean="0"/>
              <a:t>4</a:t>
            </a:r>
            <a:endParaRPr lang="en-US" b="1" dirty="0" smtClean="0"/>
          </a:p>
          <a:p>
            <a:r>
              <a:rPr lang="ar-EG" b="1" dirty="0" smtClean="0"/>
              <a:t>% </a:t>
            </a:r>
            <a:r>
              <a:rPr lang="en-US" b="1" dirty="0" smtClean="0"/>
              <a:t>H</a:t>
            </a:r>
            <a:r>
              <a:rPr lang="en-US" b="1" baseline="-25000" dirty="0" smtClean="0"/>
              <a:t>2</a:t>
            </a:r>
            <a:r>
              <a:rPr lang="en-US" b="1" dirty="0" smtClean="0"/>
              <a:t>C</a:t>
            </a:r>
            <a:r>
              <a:rPr lang="en-US" b="1" baseline="-25000" dirty="0" smtClean="0"/>
              <a:t>2</a:t>
            </a:r>
            <a:r>
              <a:rPr lang="en-US" b="1" dirty="0" smtClean="0"/>
              <a:t>O</a:t>
            </a:r>
            <a:r>
              <a:rPr lang="en-US" b="1" baseline="-25000" dirty="0" smtClean="0"/>
              <a:t>4</a:t>
            </a:r>
            <a:r>
              <a:rPr lang="ar-EG" b="1" dirty="0" smtClean="0"/>
              <a:t>  =    </a:t>
            </a:r>
            <a:r>
              <a:rPr lang="ar-EG" b="1" dirty="0" smtClean="0"/>
              <a:t>     </a:t>
            </a:r>
            <a:r>
              <a:rPr lang="ar-EG" b="1" dirty="0" smtClean="0"/>
              <a:t>-----------------    ×  100</a:t>
            </a:r>
            <a:endParaRPr lang="en-US" b="1" dirty="0" smtClean="0"/>
          </a:p>
          <a:p>
            <a:r>
              <a:rPr lang="ar-EG" b="1" dirty="0" smtClean="0"/>
              <a:t>		</a:t>
            </a:r>
            <a:r>
              <a:rPr lang="ar-EG" b="1" dirty="0" smtClean="0"/>
              <a:t>   </a:t>
            </a:r>
            <a:r>
              <a:rPr lang="ar-EG" b="1" dirty="0" smtClean="0"/>
              <a:t>كتلة العينة</a:t>
            </a:r>
            <a:endParaRPr lang="en-US" b="1" dirty="0" smtClean="0"/>
          </a:p>
          <a:p>
            <a:r>
              <a:rPr lang="ar-EG" b="1" dirty="0" smtClean="0"/>
              <a:t>		</a:t>
            </a:r>
            <a:r>
              <a:rPr lang="ar-EG" b="1" dirty="0" smtClean="0"/>
              <a:t>0.45 </a:t>
            </a:r>
            <a:r>
              <a:rPr lang="ar-EG" b="1" dirty="0" smtClean="0"/>
              <a:t>× 100</a:t>
            </a:r>
            <a:endParaRPr lang="en-US" b="1" dirty="0" smtClean="0"/>
          </a:p>
          <a:p>
            <a:r>
              <a:rPr lang="ar-EG" b="1" dirty="0" smtClean="0"/>
              <a:t>	</a:t>
            </a:r>
            <a:r>
              <a:rPr lang="ar-EG" b="1" dirty="0" smtClean="0"/>
              <a:t>      =         ---------------     </a:t>
            </a:r>
            <a:r>
              <a:rPr lang="ar-EG" b="1" dirty="0" smtClean="0"/>
              <a:t>=  30%</a:t>
            </a:r>
            <a:endParaRPr lang="en-US" b="1" dirty="0" smtClean="0"/>
          </a:p>
          <a:p>
            <a:r>
              <a:rPr lang="ar-EG" b="1" dirty="0" smtClean="0"/>
              <a:t>		</a:t>
            </a:r>
            <a:r>
              <a:rPr lang="ar-EG" b="1" dirty="0" smtClean="0"/>
              <a:t>        </a:t>
            </a:r>
            <a:r>
              <a:rPr lang="ar-EG" b="1" dirty="0" smtClean="0"/>
              <a:t>1.5 </a:t>
            </a:r>
            <a:endParaRPr lang="en-US" b="1" dirty="0" smtClean="0"/>
          </a:p>
          <a:p>
            <a:r>
              <a:rPr lang="ar-EG" b="1" dirty="0" smtClean="0"/>
              <a:t>		       0.84 × 100</a:t>
            </a:r>
            <a:endParaRPr lang="en-US" b="1" dirty="0" smtClean="0"/>
          </a:p>
          <a:p>
            <a:r>
              <a:rPr lang="ar-EG" b="1" dirty="0" smtClean="0"/>
              <a:t>% </a:t>
            </a:r>
            <a:r>
              <a:rPr lang="en-US" b="1" dirty="0" smtClean="0"/>
              <a:t>K</a:t>
            </a:r>
            <a:r>
              <a:rPr lang="en-US" b="1" baseline="-25000" dirty="0" smtClean="0"/>
              <a:t>2</a:t>
            </a:r>
            <a:r>
              <a:rPr lang="en-US" b="1" dirty="0" smtClean="0"/>
              <a:t>C</a:t>
            </a:r>
            <a:r>
              <a:rPr lang="en-US" b="1" baseline="-25000" dirty="0" smtClean="0"/>
              <a:t>2</a:t>
            </a:r>
            <a:r>
              <a:rPr lang="en-US" b="1" dirty="0" smtClean="0"/>
              <a:t>O</a:t>
            </a:r>
            <a:r>
              <a:rPr lang="en-US" b="1" baseline="-25000" dirty="0" smtClean="0"/>
              <a:t>4</a:t>
            </a:r>
            <a:r>
              <a:rPr lang="ar-EG" b="1" dirty="0" smtClean="0"/>
              <a:t>	=    ----------------   =  42%</a:t>
            </a:r>
            <a:endParaRPr lang="en-US" b="1" dirty="0" smtClean="0"/>
          </a:p>
          <a:p>
            <a:r>
              <a:rPr lang="ar-EG" b="1" dirty="0" smtClean="0"/>
              <a:t>		</a:t>
            </a:r>
            <a:r>
              <a:rPr lang="ar-EG" b="1" dirty="0" smtClean="0"/>
              <a:t>              </a:t>
            </a:r>
            <a:r>
              <a:rPr lang="ar-EG" b="1" dirty="0" smtClean="0"/>
              <a:t>1.5 </a:t>
            </a:r>
            <a:endParaRPr lang="en-US" b="1" dirty="0" smtClean="0"/>
          </a:p>
          <a:p>
            <a:r>
              <a:rPr lang="ar-EG" b="1" dirty="0" smtClean="0"/>
              <a:t>		</a:t>
            </a:r>
            <a:r>
              <a:rPr lang="ar-EG" b="1" dirty="0" smtClean="0"/>
              <a:t> </a:t>
            </a:r>
            <a:r>
              <a:rPr lang="ar-EG" b="1" dirty="0" smtClean="0"/>
              <a:t>0.45 + 0.84</a:t>
            </a:r>
            <a:endParaRPr lang="en-US" b="1" dirty="0" smtClean="0"/>
          </a:p>
          <a:p>
            <a:r>
              <a:rPr lang="ar-EG" b="1" dirty="0" smtClean="0"/>
              <a:t>درجة نقاوة العينة =   ------------------   ×  100  =  72%</a:t>
            </a:r>
            <a:endParaRPr lang="en-US" b="1" dirty="0" smtClean="0"/>
          </a:p>
          <a:p>
            <a:r>
              <a:rPr lang="ar-EG" b="1" dirty="0" smtClean="0"/>
              <a:t>		</a:t>
            </a:r>
            <a:r>
              <a:rPr lang="ar-EG" b="1" dirty="0" smtClean="0"/>
              <a:t>      </a:t>
            </a:r>
            <a:r>
              <a:rPr lang="ar-EG" b="1" dirty="0" smtClean="0"/>
              <a:t>1.5</a:t>
            </a:r>
            <a:endParaRPr lang="en-US" b="1" dirty="0" smtClean="0"/>
          </a:p>
          <a:p>
            <a:r>
              <a:rPr lang="ar-EG" b="1" dirty="0" smtClean="0"/>
              <a:t>النسبة المئوية للشوائب = 100 – 72 = 28%</a:t>
            </a:r>
            <a:endParaRPr lang="ar-EG"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algn="r"/>
            <a:r>
              <a:rPr lang="ar-EG" b="1" u="sng" dirty="0" smtClean="0"/>
              <a:t/>
            </a:r>
            <a:br>
              <a:rPr lang="ar-EG" b="1" u="sng" dirty="0" smtClean="0"/>
            </a:br>
            <a:r>
              <a:rPr lang="ar-EG" sz="3600" b="1" u="sng" dirty="0" smtClean="0">
                <a:solidFill>
                  <a:schemeClr val="accent2"/>
                </a:solidFill>
              </a:rPr>
              <a:t>مثـــال </a:t>
            </a:r>
            <a:r>
              <a:rPr lang="ar-EG" sz="3600" b="1" u="sng" dirty="0" smtClean="0">
                <a:solidFill>
                  <a:schemeClr val="accent2"/>
                </a:solidFill>
              </a:rPr>
              <a:t>2:</a:t>
            </a:r>
            <a:r>
              <a:rPr lang="en-US" sz="3600" dirty="0" smtClean="0">
                <a:solidFill>
                  <a:schemeClr val="accent2"/>
                </a:solidFill>
              </a:rPr>
              <a:t/>
            </a:r>
            <a:br>
              <a:rPr lang="en-US" sz="3600" dirty="0" smtClean="0">
                <a:solidFill>
                  <a:schemeClr val="accent2"/>
                </a:solidFill>
              </a:rPr>
            </a:br>
            <a:endParaRPr lang="ar-EG" sz="3600" dirty="0">
              <a:solidFill>
                <a:schemeClr val="accent2"/>
              </a:solidFill>
            </a:endParaRPr>
          </a:p>
        </p:txBody>
      </p:sp>
      <p:sp>
        <p:nvSpPr>
          <p:cNvPr id="3" name="عنصر نائب للمحتوى 2"/>
          <p:cNvSpPr>
            <a:spLocks noGrp="1"/>
          </p:cNvSpPr>
          <p:nvPr>
            <p:ph idx="1"/>
          </p:nvPr>
        </p:nvSpPr>
        <p:spPr>
          <a:xfrm>
            <a:off x="457200" y="1071546"/>
            <a:ext cx="8229600" cy="5572164"/>
          </a:xfrm>
        </p:spPr>
        <p:txBody>
          <a:bodyPr>
            <a:normAutofit fontScale="47500" lnSpcReduction="20000"/>
          </a:bodyPr>
          <a:lstStyle/>
          <a:p>
            <a:r>
              <a:rPr lang="ar-EG" sz="3800" dirty="0" smtClean="0"/>
              <a:t>	محلول </a:t>
            </a:r>
            <a:r>
              <a:rPr lang="ar-EG" sz="3800" dirty="0" err="1" smtClean="0"/>
              <a:t>حامضى</a:t>
            </a:r>
            <a:r>
              <a:rPr lang="ar-EG" sz="3800" dirty="0" smtClean="0"/>
              <a:t> يتكون من حمض </a:t>
            </a:r>
            <a:r>
              <a:rPr lang="en-US" sz="3800" dirty="0" smtClean="0"/>
              <a:t>H</a:t>
            </a:r>
            <a:r>
              <a:rPr lang="en-US" sz="3800" baseline="-25000" dirty="0" smtClean="0"/>
              <a:t>2</a:t>
            </a:r>
            <a:r>
              <a:rPr lang="en-US" sz="3800" dirty="0" smtClean="0"/>
              <a:t>SO</a:t>
            </a:r>
            <a:r>
              <a:rPr lang="en-US" sz="3800" baseline="-25000" dirty="0" smtClean="0"/>
              <a:t>4</a:t>
            </a:r>
            <a:r>
              <a:rPr lang="ar-EG" sz="3800" dirty="0" smtClean="0"/>
              <a:t> وحمض </a:t>
            </a:r>
            <a:r>
              <a:rPr lang="en-US" sz="3800" dirty="0" smtClean="0"/>
              <a:t>H</a:t>
            </a:r>
            <a:r>
              <a:rPr lang="en-US" sz="3800" baseline="-25000" dirty="0" smtClean="0"/>
              <a:t>2</a:t>
            </a:r>
            <a:r>
              <a:rPr lang="en-US" sz="3800" dirty="0" smtClean="0"/>
              <a:t>C</a:t>
            </a:r>
            <a:r>
              <a:rPr lang="en-US" sz="3800" baseline="-25000" dirty="0" smtClean="0"/>
              <a:t>2</a:t>
            </a:r>
            <a:r>
              <a:rPr lang="en-US" sz="3800" dirty="0" smtClean="0"/>
              <a:t>O</a:t>
            </a:r>
            <a:r>
              <a:rPr lang="en-US" sz="3800" baseline="-25000" dirty="0" smtClean="0"/>
              <a:t>4</a:t>
            </a:r>
            <a:r>
              <a:rPr lang="ar-EG" sz="3800" dirty="0" smtClean="0"/>
              <a:t> أخذ منه 50 ملل فلزم للتعادل معه 50 ملل </a:t>
            </a:r>
            <a:r>
              <a:rPr lang="en-US" sz="3800" dirty="0" err="1" smtClean="0"/>
              <a:t>NaOH</a:t>
            </a:r>
            <a:r>
              <a:rPr lang="ar-EG" sz="3800" dirty="0" smtClean="0"/>
              <a:t> 0.15 </a:t>
            </a:r>
            <a:r>
              <a:rPr lang="ar-EG" sz="3800" dirty="0" err="1" smtClean="0"/>
              <a:t>ع</a:t>
            </a:r>
            <a:r>
              <a:rPr lang="ar-EG" sz="3800" dirty="0" smtClean="0"/>
              <a:t>. أخذت عينة أخرى وحجمها 50 ملل فلزم للتعادل معها 40 ملل </a:t>
            </a:r>
            <a:r>
              <a:rPr lang="en-US" sz="3800" dirty="0" smtClean="0"/>
              <a:t>KMnO</a:t>
            </a:r>
            <a:r>
              <a:rPr lang="en-US" sz="3800" baseline="-25000" dirty="0" smtClean="0"/>
              <a:t>4</a:t>
            </a:r>
            <a:r>
              <a:rPr lang="ar-EG" sz="3800" dirty="0" smtClean="0"/>
              <a:t> 0.1 </a:t>
            </a:r>
            <a:r>
              <a:rPr lang="ar-EG" sz="3800" dirty="0" err="1" smtClean="0"/>
              <a:t>ع</a:t>
            </a:r>
            <a:r>
              <a:rPr lang="ar-EG" sz="3800" dirty="0" smtClean="0"/>
              <a:t>. احسب كتلة كل من حمض الكبريتيك وحمض </a:t>
            </a:r>
            <a:r>
              <a:rPr lang="ar-EG" sz="3800" dirty="0" err="1" smtClean="0"/>
              <a:t>الأكساليك</a:t>
            </a:r>
            <a:r>
              <a:rPr lang="ar-EG" sz="3800" dirty="0" smtClean="0"/>
              <a:t> بالجرام/لتر من المحلول.</a:t>
            </a:r>
            <a:endParaRPr lang="en-US" sz="3800" dirty="0" smtClean="0"/>
          </a:p>
          <a:p>
            <a:r>
              <a:rPr lang="ar-EG" sz="3800" b="1" dirty="0" smtClean="0"/>
              <a:t>الحـــل:</a:t>
            </a:r>
            <a:endParaRPr lang="en-US" sz="3800" dirty="0" smtClean="0"/>
          </a:p>
          <a:p>
            <a:r>
              <a:rPr lang="ar-EG" sz="3800" b="1" dirty="0" smtClean="0"/>
              <a:t>عدد مكافئات </a:t>
            </a:r>
            <a:r>
              <a:rPr lang="en-US" sz="3800" b="1" dirty="0" smtClean="0"/>
              <a:t>KMnO</a:t>
            </a:r>
            <a:r>
              <a:rPr lang="en-US" sz="3800" b="1" baseline="-25000" dirty="0" smtClean="0"/>
              <a:t>4</a:t>
            </a:r>
            <a:r>
              <a:rPr lang="ar-EG" sz="3800" b="1" dirty="0" smtClean="0"/>
              <a:t> = عدد مكافئات </a:t>
            </a:r>
            <a:r>
              <a:rPr lang="en-US" sz="3800" b="1" dirty="0" smtClean="0"/>
              <a:t>H</a:t>
            </a:r>
            <a:r>
              <a:rPr lang="en-US" sz="3800" b="1" baseline="-25000" dirty="0" smtClean="0"/>
              <a:t>2</a:t>
            </a:r>
            <a:r>
              <a:rPr lang="en-US" sz="3800" b="1" dirty="0" smtClean="0"/>
              <a:t>C</a:t>
            </a:r>
            <a:r>
              <a:rPr lang="en-US" sz="3800" b="1" baseline="-25000" dirty="0" smtClean="0"/>
              <a:t>2</a:t>
            </a:r>
            <a:r>
              <a:rPr lang="en-US" sz="3800" b="1" dirty="0" smtClean="0"/>
              <a:t>O</a:t>
            </a:r>
            <a:r>
              <a:rPr lang="en-US" sz="3800" b="1" baseline="-25000" dirty="0" smtClean="0"/>
              <a:t>4</a:t>
            </a:r>
            <a:endParaRPr lang="en-US" sz="3800" b="1" dirty="0" smtClean="0"/>
          </a:p>
          <a:p>
            <a:r>
              <a:rPr lang="ar-EG" b="1" dirty="0" smtClean="0"/>
              <a:t>        ح  ×  </a:t>
            </a:r>
            <a:r>
              <a:rPr lang="ar-EG" b="1" dirty="0" err="1" smtClean="0"/>
              <a:t>ع</a:t>
            </a:r>
            <a:r>
              <a:rPr lang="ar-EG" b="1" dirty="0" smtClean="0"/>
              <a:t>	                ح  ×  </a:t>
            </a:r>
            <a:r>
              <a:rPr lang="ar-EG" b="1" dirty="0" err="1" smtClean="0"/>
              <a:t>ع</a:t>
            </a:r>
            <a:endParaRPr lang="en-US" b="1" dirty="0" smtClean="0"/>
          </a:p>
          <a:p>
            <a:r>
              <a:rPr lang="ar-EG" b="1" dirty="0" smtClean="0"/>
              <a:t>        -------       =      </a:t>
            </a:r>
            <a:r>
              <a:rPr lang="ar-EG" b="1" dirty="0" smtClean="0"/>
              <a:t>              </a:t>
            </a:r>
            <a:r>
              <a:rPr lang="ar-EG" b="1" dirty="0" smtClean="0"/>
              <a:t>-------</a:t>
            </a:r>
            <a:endParaRPr lang="en-US" b="1" dirty="0" smtClean="0"/>
          </a:p>
          <a:p>
            <a:r>
              <a:rPr lang="ar-EG" b="1" dirty="0" smtClean="0"/>
              <a:t>         1000</a:t>
            </a:r>
            <a:r>
              <a:rPr lang="ar-EG" b="1" dirty="0" smtClean="0"/>
              <a:t>	</a:t>
            </a:r>
            <a:r>
              <a:rPr lang="ar-EG" b="1" dirty="0" smtClean="0"/>
              <a:t>          </a:t>
            </a:r>
            <a:r>
              <a:rPr lang="en-US" b="1" dirty="0" smtClean="0"/>
              <a:t>       </a:t>
            </a:r>
            <a:r>
              <a:rPr lang="ar-EG" b="1" dirty="0" smtClean="0"/>
              <a:t> </a:t>
            </a:r>
            <a:r>
              <a:rPr lang="ar-EG" b="1" dirty="0" smtClean="0"/>
              <a:t>1000</a:t>
            </a:r>
            <a:endParaRPr lang="en-US" b="1" dirty="0" smtClean="0"/>
          </a:p>
          <a:p>
            <a:r>
              <a:rPr lang="ar-EG" b="1" dirty="0" smtClean="0"/>
              <a:t>       40  × 0.1	    </a:t>
            </a:r>
            <a:r>
              <a:rPr lang="ar-EG" b="1" dirty="0" smtClean="0"/>
              <a:t>           </a:t>
            </a:r>
            <a:r>
              <a:rPr lang="ar-EG" b="1" dirty="0" smtClean="0"/>
              <a:t>50  ×  </a:t>
            </a:r>
            <a:r>
              <a:rPr lang="ar-EG" b="1" dirty="0" err="1" smtClean="0"/>
              <a:t>ع</a:t>
            </a:r>
            <a:endParaRPr lang="en-US" b="1" dirty="0" smtClean="0"/>
          </a:p>
          <a:p>
            <a:r>
              <a:rPr lang="ar-EG" b="1" dirty="0" smtClean="0"/>
              <a:t>     </a:t>
            </a:r>
            <a:r>
              <a:rPr lang="ar-EG" b="1" dirty="0" smtClean="0"/>
              <a:t>   </a:t>
            </a:r>
            <a:r>
              <a:rPr lang="ar-EG" b="1" dirty="0" smtClean="0"/>
              <a:t>--------      =       </a:t>
            </a:r>
            <a:r>
              <a:rPr lang="ar-EG" b="1" dirty="0" smtClean="0"/>
              <a:t>           </a:t>
            </a:r>
            <a:r>
              <a:rPr lang="ar-EG" b="1" dirty="0" smtClean="0"/>
              <a:t>-----------</a:t>
            </a:r>
            <a:endParaRPr lang="en-US" b="1" dirty="0" smtClean="0"/>
          </a:p>
          <a:p>
            <a:r>
              <a:rPr lang="ar-EG" b="1" dirty="0" smtClean="0"/>
              <a:t>         </a:t>
            </a:r>
            <a:r>
              <a:rPr lang="ar-EG" b="1" dirty="0" smtClean="0"/>
              <a:t>1000	</a:t>
            </a:r>
            <a:r>
              <a:rPr lang="ar-EG" b="1" dirty="0" smtClean="0"/>
              <a:t>                  </a:t>
            </a:r>
            <a:r>
              <a:rPr lang="ar-EG" b="1" dirty="0" smtClean="0"/>
              <a:t>1000</a:t>
            </a:r>
            <a:endParaRPr lang="en-US" b="1" dirty="0" smtClean="0"/>
          </a:p>
          <a:p>
            <a:r>
              <a:rPr lang="ar-EG" b="1" dirty="0" smtClean="0"/>
              <a:t>		</a:t>
            </a:r>
            <a:r>
              <a:rPr lang="ar-EG" b="1" dirty="0" smtClean="0"/>
              <a:t>        40  </a:t>
            </a:r>
            <a:r>
              <a:rPr lang="ar-EG" b="1" dirty="0" smtClean="0"/>
              <a:t>× 0.1 × 1000</a:t>
            </a:r>
            <a:endParaRPr lang="en-US" b="1" dirty="0" smtClean="0"/>
          </a:p>
          <a:p>
            <a:r>
              <a:rPr lang="ar-EG" b="1" dirty="0" err="1" smtClean="0"/>
              <a:t>عيارية</a:t>
            </a:r>
            <a:r>
              <a:rPr lang="ar-EG" b="1" dirty="0" smtClean="0"/>
              <a:t> حمض </a:t>
            </a:r>
            <a:r>
              <a:rPr lang="ar-EG" b="1" dirty="0" err="1" smtClean="0"/>
              <a:t>الأكساليك</a:t>
            </a:r>
            <a:r>
              <a:rPr lang="ar-EG" b="1" dirty="0" smtClean="0"/>
              <a:t> =        -----------------      </a:t>
            </a:r>
            <a:r>
              <a:rPr lang="ar-EG" b="1" dirty="0" smtClean="0"/>
              <a:t>        </a:t>
            </a:r>
            <a:r>
              <a:rPr lang="ar-EG" b="1" dirty="0" smtClean="0"/>
              <a:t>= 0.08 </a:t>
            </a:r>
            <a:r>
              <a:rPr lang="ar-EG" b="1" dirty="0" err="1" smtClean="0"/>
              <a:t>ع</a:t>
            </a:r>
            <a:endParaRPr lang="en-US" b="1" dirty="0" smtClean="0"/>
          </a:p>
          <a:p>
            <a:r>
              <a:rPr lang="ar-EG" b="1" dirty="0" smtClean="0"/>
              <a:t>		</a:t>
            </a:r>
            <a:r>
              <a:rPr lang="ar-EG" b="1" dirty="0" smtClean="0"/>
              <a:t>                </a:t>
            </a:r>
            <a:r>
              <a:rPr lang="ar-EG" b="1" dirty="0" smtClean="0"/>
              <a:t>50 × 1000</a:t>
            </a:r>
            <a:endParaRPr lang="en-US" b="1" dirty="0" smtClean="0"/>
          </a:p>
          <a:p>
            <a:r>
              <a:rPr lang="ar-EG" b="1" dirty="0" smtClean="0"/>
              <a:t>عدد مكافئات </a:t>
            </a:r>
            <a:r>
              <a:rPr lang="en-US" b="1" dirty="0" err="1" smtClean="0"/>
              <a:t>NaOH</a:t>
            </a:r>
            <a:r>
              <a:rPr lang="ar-EG" b="1" dirty="0" smtClean="0"/>
              <a:t>  </a:t>
            </a:r>
            <a:r>
              <a:rPr lang="ar-EG" b="1" dirty="0" smtClean="0"/>
              <a:t>   = </a:t>
            </a:r>
            <a:r>
              <a:rPr lang="ar-EG" b="1" dirty="0" smtClean="0"/>
              <a:t>عدد مكافئات </a:t>
            </a:r>
            <a:r>
              <a:rPr lang="en-US" b="1" dirty="0" smtClean="0"/>
              <a:t>H</a:t>
            </a:r>
            <a:r>
              <a:rPr lang="en-US" b="1" baseline="-25000" dirty="0" smtClean="0"/>
              <a:t>2</a:t>
            </a:r>
            <a:r>
              <a:rPr lang="en-US" b="1" dirty="0" smtClean="0"/>
              <a:t>SO</a:t>
            </a:r>
            <a:r>
              <a:rPr lang="en-US" b="1" baseline="-25000" dirty="0" smtClean="0"/>
              <a:t>4</a:t>
            </a:r>
            <a:r>
              <a:rPr lang="ar-EG" b="1" dirty="0" smtClean="0"/>
              <a:t> +   عدد مكافئات </a:t>
            </a:r>
            <a:r>
              <a:rPr lang="en-US" b="1" dirty="0" smtClean="0"/>
              <a:t>H</a:t>
            </a:r>
            <a:r>
              <a:rPr lang="en-US" b="1" baseline="-25000" dirty="0" smtClean="0"/>
              <a:t>2</a:t>
            </a:r>
            <a:r>
              <a:rPr lang="en-US" b="1" dirty="0" smtClean="0"/>
              <a:t>C</a:t>
            </a:r>
            <a:r>
              <a:rPr lang="en-US" b="1" baseline="-25000" dirty="0" smtClean="0"/>
              <a:t>2</a:t>
            </a:r>
            <a:r>
              <a:rPr lang="en-US" b="1" dirty="0" smtClean="0"/>
              <a:t>O</a:t>
            </a:r>
            <a:r>
              <a:rPr lang="en-US" b="1" baseline="-25000" dirty="0" smtClean="0"/>
              <a:t>4</a:t>
            </a:r>
            <a:endParaRPr lang="en-US" b="1" dirty="0" smtClean="0"/>
          </a:p>
          <a:p>
            <a:r>
              <a:rPr lang="ar-EG" b="1" dirty="0" smtClean="0"/>
              <a:t> 50  × 0.15	</a:t>
            </a:r>
            <a:r>
              <a:rPr lang="en-US" b="1" dirty="0" smtClean="0"/>
              <a:t>        </a:t>
            </a:r>
            <a:r>
              <a:rPr lang="ar-EG" b="1" dirty="0" smtClean="0"/>
              <a:t>50  ×  </a:t>
            </a:r>
            <a:r>
              <a:rPr lang="ar-EG" b="1" dirty="0" err="1" smtClean="0"/>
              <a:t>ع</a:t>
            </a:r>
            <a:r>
              <a:rPr lang="ar-EG" b="1" dirty="0" smtClean="0"/>
              <a:t>	</a:t>
            </a:r>
            <a:r>
              <a:rPr lang="ar-EG" b="1" dirty="0" smtClean="0"/>
              <a:t>50  </a:t>
            </a:r>
            <a:r>
              <a:rPr lang="ar-EG" b="1" dirty="0" smtClean="0"/>
              <a:t>×  0.08</a:t>
            </a:r>
            <a:endParaRPr lang="en-US" b="1" dirty="0" smtClean="0"/>
          </a:p>
          <a:p>
            <a:r>
              <a:rPr lang="ar-EG" b="1" dirty="0" smtClean="0"/>
              <a:t>---------   </a:t>
            </a:r>
            <a:r>
              <a:rPr lang="en-US" b="1" dirty="0" smtClean="0"/>
              <a:t>     </a:t>
            </a:r>
            <a:r>
              <a:rPr lang="ar-EG" b="1" dirty="0" smtClean="0"/>
              <a:t>         =       --------  </a:t>
            </a:r>
            <a:r>
              <a:rPr lang="en-US" b="1" dirty="0" smtClean="0"/>
              <a:t>     </a:t>
            </a:r>
            <a:r>
              <a:rPr lang="ar-EG" b="1" dirty="0" smtClean="0"/>
              <a:t>   + </a:t>
            </a:r>
            <a:r>
              <a:rPr lang="en-US" b="1" dirty="0" smtClean="0"/>
              <a:t>   </a:t>
            </a:r>
            <a:r>
              <a:rPr lang="ar-EG" b="1" dirty="0" smtClean="0"/>
              <a:t>     ----------</a:t>
            </a:r>
            <a:endParaRPr lang="en-US" b="1" dirty="0" smtClean="0"/>
          </a:p>
          <a:p>
            <a:r>
              <a:rPr lang="en-US" b="1" dirty="0" smtClean="0"/>
              <a:t>  </a:t>
            </a:r>
            <a:r>
              <a:rPr lang="ar-EG" b="1" dirty="0" smtClean="0"/>
              <a:t> 1000		</a:t>
            </a:r>
            <a:r>
              <a:rPr lang="ar-EG" b="1" dirty="0" smtClean="0"/>
              <a:t>         1000</a:t>
            </a:r>
            <a:r>
              <a:rPr lang="ar-EG" b="1" dirty="0" smtClean="0"/>
              <a:t>		</a:t>
            </a:r>
            <a:r>
              <a:rPr lang="ar-EG" b="1" dirty="0" smtClean="0"/>
              <a:t>     </a:t>
            </a:r>
            <a:r>
              <a:rPr lang="ar-EG" b="1" dirty="0" smtClean="0"/>
              <a:t>1000</a:t>
            </a:r>
            <a:endParaRPr lang="en-US" b="1" dirty="0" smtClean="0"/>
          </a:p>
          <a:p>
            <a:r>
              <a:rPr lang="ar-EG" b="1" dirty="0" smtClean="0"/>
              <a:t>    7.5		</a:t>
            </a:r>
            <a:r>
              <a:rPr lang="en-US" b="1" dirty="0" smtClean="0"/>
              <a:t>         </a:t>
            </a:r>
            <a:r>
              <a:rPr lang="ar-EG" b="1" dirty="0" smtClean="0"/>
              <a:t> </a:t>
            </a:r>
            <a:r>
              <a:rPr lang="ar-EG" b="1" dirty="0" smtClean="0"/>
              <a:t>50  × </a:t>
            </a:r>
            <a:r>
              <a:rPr lang="ar-EG" b="1" dirty="0" err="1" smtClean="0"/>
              <a:t>ع</a:t>
            </a:r>
            <a:r>
              <a:rPr lang="ar-EG" b="1" dirty="0" smtClean="0"/>
              <a:t>	</a:t>
            </a:r>
            <a:r>
              <a:rPr lang="ar-EG" b="1" dirty="0" smtClean="0"/>
              <a:t>  </a:t>
            </a:r>
            <a:r>
              <a:rPr lang="en-US" b="1" dirty="0" smtClean="0"/>
              <a:t>   </a:t>
            </a:r>
            <a:r>
              <a:rPr lang="ar-EG" b="1" dirty="0" smtClean="0"/>
              <a:t> </a:t>
            </a:r>
            <a:r>
              <a:rPr lang="ar-EG" b="1" dirty="0" smtClean="0"/>
              <a:t>40</a:t>
            </a:r>
            <a:endParaRPr lang="en-US" b="1" dirty="0" smtClean="0"/>
          </a:p>
          <a:p>
            <a:r>
              <a:rPr lang="ar-EG" b="1" dirty="0" smtClean="0"/>
              <a:t>  -------     </a:t>
            </a:r>
            <a:r>
              <a:rPr lang="en-US" b="1" dirty="0" smtClean="0"/>
              <a:t>    </a:t>
            </a:r>
            <a:r>
              <a:rPr lang="ar-EG" b="1" dirty="0" smtClean="0"/>
              <a:t>         =   </a:t>
            </a:r>
            <a:r>
              <a:rPr lang="en-US" b="1" dirty="0" smtClean="0"/>
              <a:t>      </a:t>
            </a:r>
            <a:r>
              <a:rPr lang="ar-EG" b="1" dirty="0" smtClean="0"/>
              <a:t>-------  </a:t>
            </a:r>
            <a:r>
              <a:rPr lang="en-US" b="1" dirty="0" smtClean="0"/>
              <a:t>     </a:t>
            </a:r>
            <a:r>
              <a:rPr lang="ar-EG" b="1" dirty="0" smtClean="0"/>
              <a:t>     +       --------</a:t>
            </a:r>
            <a:endParaRPr lang="en-US" b="1" dirty="0" smtClean="0"/>
          </a:p>
          <a:p>
            <a:r>
              <a:rPr lang="en-US" b="1" dirty="0" smtClean="0"/>
              <a:t>  </a:t>
            </a:r>
            <a:r>
              <a:rPr lang="ar-EG" b="1" dirty="0" smtClean="0"/>
              <a:t> 1000		</a:t>
            </a:r>
            <a:r>
              <a:rPr lang="en-US" b="1" dirty="0" smtClean="0"/>
              <a:t>       </a:t>
            </a:r>
            <a:r>
              <a:rPr lang="ar-EG" b="1" dirty="0" smtClean="0"/>
              <a:t>     1000	</a:t>
            </a:r>
            <a:r>
              <a:rPr lang="en-US" b="1" dirty="0" smtClean="0"/>
              <a:t>    </a:t>
            </a:r>
            <a:r>
              <a:rPr lang="ar-EG" b="1" dirty="0" smtClean="0"/>
              <a:t>1000</a:t>
            </a:r>
            <a:endParaRPr lang="en-US" b="1" dirty="0" smtClean="0"/>
          </a:p>
          <a:p>
            <a:r>
              <a:rPr lang="ar-EG" b="1" dirty="0" smtClean="0"/>
              <a:t>   </a:t>
            </a:r>
            <a:r>
              <a:rPr lang="ar-EG" b="1" dirty="0" smtClean="0"/>
              <a:t>3.5 </a:t>
            </a:r>
            <a:r>
              <a:rPr lang="ar-EG" b="1" dirty="0" smtClean="0"/>
              <a:t>                   =  </a:t>
            </a:r>
            <a:r>
              <a:rPr lang="ar-EG" b="1" dirty="0" smtClean="0"/>
              <a:t>50 </a:t>
            </a:r>
            <a:r>
              <a:rPr lang="ar-EG" b="1" dirty="0" err="1" smtClean="0"/>
              <a:t>ع</a:t>
            </a:r>
            <a:r>
              <a:rPr lang="ar-EG" b="1" dirty="0" smtClean="0"/>
              <a:t>		</a:t>
            </a:r>
            <a:r>
              <a:rPr lang="ar-EG" b="1" dirty="0" err="1" smtClean="0"/>
              <a:t>ع</a:t>
            </a:r>
            <a:r>
              <a:rPr lang="ar-EG" b="1" dirty="0" smtClean="0"/>
              <a:t>  =  0.07 </a:t>
            </a:r>
            <a:r>
              <a:rPr lang="ar-EG" b="1" dirty="0" err="1" smtClean="0"/>
              <a:t>ع</a:t>
            </a:r>
            <a:r>
              <a:rPr lang="ar-EG" b="1" dirty="0" smtClean="0"/>
              <a:t>   </a:t>
            </a:r>
            <a:endParaRPr lang="en-US" b="1" dirty="0" smtClean="0"/>
          </a:p>
          <a:p>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297370"/>
          </a:xfrm>
        </p:spPr>
        <p:txBody>
          <a:bodyPr>
            <a:noAutofit/>
          </a:bodyPr>
          <a:lstStyle/>
          <a:p>
            <a:r>
              <a:rPr lang="ar-EG" sz="2000" b="1" dirty="0" smtClean="0"/>
              <a:t/>
            </a:r>
            <a:br>
              <a:rPr lang="ar-EG" sz="2000" b="1" dirty="0" smtClean="0"/>
            </a:br>
            <a:r>
              <a:rPr lang="ar-EG" sz="2000" b="1" dirty="0" smtClean="0"/>
              <a:t/>
            </a:r>
            <a:br>
              <a:rPr lang="ar-EG" sz="2000" b="1" dirty="0" smtClean="0"/>
            </a:br>
            <a:r>
              <a:rPr lang="ar-EG" sz="2000" b="1" dirty="0" smtClean="0"/>
              <a:t>                                              حجم </a:t>
            </a:r>
            <a:r>
              <a:rPr lang="ar-EG" sz="2000" b="1" dirty="0" smtClean="0"/>
              <a:t>المحلول × </a:t>
            </a:r>
            <a:r>
              <a:rPr lang="ar-EG" sz="2000" b="1" dirty="0" err="1" smtClean="0"/>
              <a:t>العيارية</a:t>
            </a:r>
            <a:r>
              <a:rPr lang="ar-EG" sz="2000" b="1" dirty="0" smtClean="0"/>
              <a:t> × الوزن المكافئ × 1000</a:t>
            </a:r>
            <a:r>
              <a:rPr lang="en-US" sz="2000" dirty="0" smtClean="0"/>
              <a:t/>
            </a:r>
            <a:br>
              <a:rPr lang="en-US" sz="2000" dirty="0" smtClean="0"/>
            </a:br>
            <a:r>
              <a:rPr lang="ar-EG" sz="2000" b="1" dirty="0" smtClean="0"/>
              <a:t>كتلة حمض </a:t>
            </a:r>
            <a:r>
              <a:rPr lang="en-US" sz="2000" b="1" dirty="0" smtClean="0"/>
              <a:t>H</a:t>
            </a:r>
            <a:r>
              <a:rPr lang="en-US" sz="2000" b="1" baseline="-25000" dirty="0" smtClean="0"/>
              <a:t>2</a:t>
            </a:r>
            <a:r>
              <a:rPr lang="en-US" sz="2000" b="1" dirty="0" smtClean="0"/>
              <a:t>C</a:t>
            </a:r>
            <a:r>
              <a:rPr lang="en-US" sz="2000" b="1" baseline="-25000" dirty="0" smtClean="0"/>
              <a:t>2</a:t>
            </a:r>
            <a:r>
              <a:rPr lang="en-US" sz="2000" b="1" dirty="0" smtClean="0"/>
              <a:t>O</a:t>
            </a:r>
            <a:r>
              <a:rPr lang="en-US" sz="2000" b="1" baseline="-25000" dirty="0" smtClean="0"/>
              <a:t>4</a:t>
            </a:r>
            <a:r>
              <a:rPr lang="ar-EG" sz="2000" b="1" dirty="0" smtClean="0"/>
              <a:t> جم/لتر </a:t>
            </a:r>
            <a:r>
              <a:rPr lang="en-US" sz="2000" b="1" dirty="0" smtClean="0"/>
              <a:t>  </a:t>
            </a:r>
            <a:r>
              <a:rPr lang="ar-EG" sz="2000" b="1" dirty="0" smtClean="0"/>
              <a:t>=      ----------------------------------------------------</a:t>
            </a:r>
            <a:r>
              <a:rPr lang="en-US" sz="2000" dirty="0" smtClean="0"/>
              <a:t/>
            </a:r>
            <a:br>
              <a:rPr lang="en-US" sz="2000" dirty="0" smtClean="0"/>
            </a:br>
            <a:r>
              <a:rPr lang="ar-EG" sz="2000" b="1" dirty="0" smtClean="0"/>
              <a:t>			</a:t>
            </a:r>
            <a:r>
              <a:rPr lang="ar-EG" sz="2000" b="1" dirty="0" smtClean="0"/>
              <a:t>1000 </a:t>
            </a:r>
            <a:r>
              <a:rPr lang="ar-EG" sz="2000" b="1" dirty="0" smtClean="0"/>
              <a:t>× حجم لمحلول</a:t>
            </a:r>
            <a:r>
              <a:rPr lang="en-US" sz="2000" dirty="0" smtClean="0"/>
              <a:t/>
            </a:r>
            <a:br>
              <a:rPr lang="en-US" sz="2000" dirty="0" smtClean="0"/>
            </a:br>
            <a:r>
              <a:rPr lang="ar-EG" sz="2000" b="1" dirty="0" smtClean="0"/>
              <a:t> </a:t>
            </a:r>
            <a:r>
              <a:rPr lang="en-US" sz="2000" dirty="0" smtClean="0"/>
              <a:t/>
            </a:r>
            <a:br>
              <a:rPr lang="en-US" sz="2000" dirty="0" smtClean="0"/>
            </a:br>
            <a:r>
              <a:rPr lang="ar-EG" sz="2000" dirty="0" smtClean="0"/>
              <a:t>         </a:t>
            </a:r>
            <a:r>
              <a:rPr lang="en-US" sz="2000" b="1" dirty="0" smtClean="0"/>
              <a:t>  </a:t>
            </a:r>
            <a:r>
              <a:rPr lang="ar-EG" sz="2000" b="1" dirty="0" smtClean="0"/>
              <a:t>50     </a:t>
            </a:r>
            <a:r>
              <a:rPr lang="ar-EG" sz="2000" b="1" dirty="0" smtClean="0"/>
              <a:t>× 0.08 × 45 × 1000</a:t>
            </a:r>
            <a:r>
              <a:rPr lang="en-US" sz="2000" dirty="0" smtClean="0"/>
              <a:t/>
            </a:r>
            <a:br>
              <a:rPr lang="en-US" sz="2000" dirty="0" smtClean="0"/>
            </a:br>
            <a:r>
              <a:rPr lang="ar-EG" sz="2000" b="1" dirty="0" smtClean="0"/>
              <a:t>                             </a:t>
            </a:r>
            <a:r>
              <a:rPr lang="ar-EG" sz="2000" b="1" dirty="0" smtClean="0"/>
              <a:t>         </a:t>
            </a:r>
            <a:r>
              <a:rPr lang="ar-EG" sz="2000" b="1" dirty="0" smtClean="0"/>
              <a:t>=     ------------------------------   </a:t>
            </a:r>
            <a:r>
              <a:rPr lang="ar-EG" sz="2000" b="1" dirty="0" smtClean="0"/>
              <a:t>            </a:t>
            </a:r>
            <a:r>
              <a:rPr lang="ar-EG" sz="2000" b="1" dirty="0" smtClean="0"/>
              <a:t>= 3.6 جم/لتر  </a:t>
            </a:r>
            <a:r>
              <a:rPr lang="en-US" sz="2000" dirty="0" smtClean="0"/>
              <a:t/>
            </a:r>
            <a:br>
              <a:rPr lang="en-US" sz="2000" dirty="0" smtClean="0"/>
            </a:br>
            <a:r>
              <a:rPr lang="ar-EG" sz="2000" dirty="0" smtClean="0"/>
              <a:t>     </a:t>
            </a:r>
            <a:r>
              <a:rPr lang="ar-EG" sz="2000" b="1" dirty="0" smtClean="0"/>
              <a:t> </a:t>
            </a:r>
            <a:r>
              <a:rPr lang="ar-EG" sz="2000" b="1" dirty="0" smtClean="0"/>
              <a:t>1000 × 50</a:t>
            </a:r>
            <a:r>
              <a:rPr lang="en-US" sz="2000" dirty="0" smtClean="0"/>
              <a:t/>
            </a:r>
            <a:br>
              <a:rPr lang="en-US" sz="2000" dirty="0" smtClean="0"/>
            </a:br>
            <a:r>
              <a:rPr lang="ar-EG" sz="2000" b="1" dirty="0" smtClean="0"/>
              <a:t> </a:t>
            </a:r>
            <a:r>
              <a:rPr lang="en-US" sz="2000" dirty="0" smtClean="0"/>
              <a:t/>
            </a:r>
            <a:br>
              <a:rPr lang="en-US" sz="2000" dirty="0" smtClean="0"/>
            </a:br>
            <a:r>
              <a:rPr lang="ar-EG" sz="2000" b="1" dirty="0" smtClean="0"/>
              <a:t>			          </a:t>
            </a:r>
            <a:r>
              <a:rPr lang="en-US" sz="2000" dirty="0" smtClean="0"/>
              <a:t/>
            </a:r>
            <a:br>
              <a:rPr lang="en-US" sz="2000" dirty="0" smtClean="0"/>
            </a:br>
            <a:r>
              <a:rPr lang="ar-EG" sz="2000" b="1" dirty="0" smtClean="0"/>
              <a:t>              </a:t>
            </a:r>
            <a:r>
              <a:rPr lang="ar-EG" sz="2000" b="1" dirty="0" smtClean="0"/>
              <a:t>50   </a:t>
            </a:r>
            <a:r>
              <a:rPr lang="ar-EG" sz="2000" b="1" dirty="0" smtClean="0"/>
              <a:t>× 0.07 × 49 × 1000</a:t>
            </a:r>
            <a:r>
              <a:rPr lang="en-US" sz="2000" dirty="0" smtClean="0"/>
              <a:t/>
            </a:r>
            <a:br>
              <a:rPr lang="en-US" sz="2000" dirty="0" smtClean="0"/>
            </a:br>
            <a:r>
              <a:rPr lang="ar-EG" sz="2000" b="1" dirty="0" smtClean="0"/>
              <a:t>كتلة حمض </a:t>
            </a:r>
            <a:r>
              <a:rPr lang="en-US" sz="2000" b="1" dirty="0" smtClean="0"/>
              <a:t>H</a:t>
            </a:r>
            <a:r>
              <a:rPr lang="en-US" sz="2000" b="1" baseline="-25000" dirty="0" smtClean="0"/>
              <a:t>2</a:t>
            </a:r>
            <a:r>
              <a:rPr lang="en-US" sz="2000" b="1" dirty="0" smtClean="0"/>
              <a:t>SO</a:t>
            </a:r>
            <a:r>
              <a:rPr lang="en-US" sz="2000" b="1" baseline="-25000" dirty="0" smtClean="0"/>
              <a:t>4</a:t>
            </a:r>
            <a:r>
              <a:rPr lang="ar-EG" sz="2000" b="1" dirty="0" smtClean="0"/>
              <a:t> جم/لتر =        -----------------------------            = 3.43 جم/لتر</a:t>
            </a:r>
            <a:r>
              <a:rPr lang="en-US" sz="2000" dirty="0" smtClean="0"/>
              <a:t/>
            </a:r>
            <a:br>
              <a:rPr lang="en-US" sz="2000" dirty="0" smtClean="0"/>
            </a:br>
            <a:r>
              <a:rPr lang="ar-EG" sz="2000" b="1" dirty="0" smtClean="0"/>
              <a:t>	</a:t>
            </a:r>
            <a:r>
              <a:rPr lang="en-US" sz="2000" b="1" dirty="0" smtClean="0"/>
              <a:t>   </a:t>
            </a:r>
            <a:r>
              <a:rPr lang="ar-EG" sz="2000" b="1" dirty="0" smtClean="0"/>
              <a:t>1000 × 50</a:t>
            </a:r>
            <a:endParaRPr lang="ar-EG" sz="2000" dirty="0"/>
          </a:p>
        </p:txBody>
      </p:sp>
      <p:sp>
        <p:nvSpPr>
          <p:cNvPr id="3" name="عنصر نائب للمحتوى 2"/>
          <p:cNvSpPr>
            <a:spLocks noGrp="1"/>
          </p:cNvSpPr>
          <p:nvPr>
            <p:ph idx="1"/>
          </p:nvPr>
        </p:nvSpPr>
        <p:spPr>
          <a:xfrm>
            <a:off x="457200" y="4572008"/>
            <a:ext cx="8229600" cy="1554155"/>
          </a:xfrm>
        </p:spPr>
        <p:txBody>
          <a:bodyPr/>
          <a:lstStyle/>
          <a:p>
            <a:r>
              <a:rPr lang="ar-EG" dirty="0" smtClean="0"/>
              <a:t>*</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39850"/>
          </a:xfrm>
        </p:spPr>
        <p:txBody>
          <a:bodyPr>
            <a:noAutofit/>
          </a:bodyPr>
          <a:lstStyle/>
          <a:p>
            <a:pPr algn="r"/>
            <a:r>
              <a:rPr lang="ar-EG" sz="2800" b="1" u="sng" dirty="0" smtClean="0">
                <a:solidFill>
                  <a:schemeClr val="accent2"/>
                </a:solidFill>
              </a:rPr>
              <a:t>مثـــال </a:t>
            </a:r>
            <a:r>
              <a:rPr lang="ar-EG" sz="2800" b="1" u="sng" dirty="0" smtClean="0">
                <a:solidFill>
                  <a:schemeClr val="accent2"/>
                </a:solidFill>
              </a:rPr>
              <a:t>3:</a:t>
            </a:r>
            <a:r>
              <a:rPr lang="en-US" sz="2400" dirty="0" smtClean="0"/>
              <a:t/>
            </a:r>
            <a:br>
              <a:rPr lang="en-US" sz="2400" dirty="0" smtClean="0"/>
            </a:br>
            <a:r>
              <a:rPr lang="ar-EG" sz="2000" b="1" dirty="0" smtClean="0"/>
              <a:t>ما </a:t>
            </a:r>
            <a:r>
              <a:rPr lang="ar-EG" sz="2000" b="1" dirty="0" err="1" smtClean="0"/>
              <a:t>هى</a:t>
            </a:r>
            <a:r>
              <a:rPr lang="ar-EG" sz="2000" b="1" dirty="0" smtClean="0"/>
              <a:t> </a:t>
            </a:r>
            <a:r>
              <a:rPr lang="ar-EG" sz="2000" b="1" dirty="0" err="1" smtClean="0"/>
              <a:t>عيارية</a:t>
            </a:r>
            <a:r>
              <a:rPr lang="ar-EG" sz="2000" b="1" dirty="0" smtClean="0"/>
              <a:t> </a:t>
            </a:r>
            <a:r>
              <a:rPr lang="ar-EG" sz="2000" b="1" dirty="0" err="1" smtClean="0"/>
              <a:t>أيدروكسيد</a:t>
            </a:r>
            <a:r>
              <a:rPr lang="ar-EG" sz="2000" b="1" dirty="0" smtClean="0"/>
              <a:t> الصوديوم إذا لزم 15 ملل منه لمعادلة كتلة معينة من تترا </a:t>
            </a:r>
            <a:r>
              <a:rPr lang="ar-EG" sz="2000" b="1" dirty="0" err="1" smtClean="0"/>
              <a:t>إكسالات</a:t>
            </a:r>
            <a:r>
              <a:rPr lang="ar-EG" sz="2000" b="1" dirty="0" smtClean="0"/>
              <a:t> </a:t>
            </a:r>
            <a:r>
              <a:rPr lang="ar-EG" sz="2000" b="1" dirty="0" err="1" smtClean="0"/>
              <a:t>البوتاسيوم</a:t>
            </a:r>
            <a:r>
              <a:rPr lang="ar-EG" sz="2000" b="1" dirty="0" smtClean="0"/>
              <a:t> </a:t>
            </a:r>
            <a:r>
              <a:rPr lang="ar-EG" sz="2000" b="1" dirty="0" err="1" smtClean="0"/>
              <a:t>والذى</a:t>
            </a:r>
            <a:r>
              <a:rPr lang="ar-EG" sz="2000" b="1" dirty="0" smtClean="0"/>
              <a:t> يحتاج لأكسدته 20 ملل من محلول </a:t>
            </a:r>
            <a:r>
              <a:rPr lang="ar-EG" sz="2000" b="1" dirty="0" err="1" smtClean="0"/>
              <a:t>برمنجانات</a:t>
            </a:r>
            <a:r>
              <a:rPr lang="ar-EG" sz="2000" b="1" dirty="0" smtClean="0"/>
              <a:t> </a:t>
            </a:r>
            <a:r>
              <a:rPr lang="ar-EG" sz="2000" b="1" dirty="0" err="1" smtClean="0"/>
              <a:t>البوتاسيوم</a:t>
            </a:r>
            <a:r>
              <a:rPr lang="ar-EG" sz="2000" b="1" dirty="0" smtClean="0"/>
              <a:t> 0.1ع (الوزن </a:t>
            </a:r>
            <a:r>
              <a:rPr lang="ar-EG" sz="2000" b="1" dirty="0" err="1" smtClean="0"/>
              <a:t>الجزيئى</a:t>
            </a:r>
            <a:r>
              <a:rPr lang="ar-EG" sz="2000" b="1" dirty="0" smtClean="0"/>
              <a:t> لـ </a:t>
            </a:r>
            <a:r>
              <a:rPr lang="en-US" sz="2000" b="1" dirty="0" smtClean="0"/>
              <a:t>KHC</a:t>
            </a:r>
            <a:r>
              <a:rPr lang="en-US" sz="2000" b="1" baseline="-25000" dirty="0" smtClean="0"/>
              <a:t>2</a:t>
            </a:r>
            <a:r>
              <a:rPr lang="en-US" sz="2000" b="1" dirty="0" smtClean="0"/>
              <a:t>O</a:t>
            </a:r>
            <a:r>
              <a:rPr lang="en-US" sz="2000" b="1" baseline="-25000" dirty="0" smtClean="0"/>
              <a:t>4</a:t>
            </a:r>
            <a:r>
              <a:rPr lang="en-US" sz="2000" b="1" dirty="0" smtClean="0"/>
              <a:t>.H</a:t>
            </a:r>
            <a:r>
              <a:rPr lang="en-US" sz="2000" b="1" baseline="-25000" dirty="0" smtClean="0"/>
              <a:t>2</a:t>
            </a:r>
            <a:r>
              <a:rPr lang="en-US" sz="2000" b="1" dirty="0" smtClean="0"/>
              <a:t>C</a:t>
            </a:r>
            <a:r>
              <a:rPr lang="en-US" sz="2000" b="1" baseline="-25000" dirty="0" smtClean="0"/>
              <a:t>2</a:t>
            </a:r>
            <a:r>
              <a:rPr lang="en-US" sz="2000" b="1" dirty="0" smtClean="0"/>
              <a:t>O</a:t>
            </a:r>
            <a:r>
              <a:rPr lang="en-US" sz="2000" b="1" baseline="-25000" dirty="0" smtClean="0"/>
              <a:t>4</a:t>
            </a:r>
            <a:r>
              <a:rPr lang="en-US" sz="2000" b="1" dirty="0" smtClean="0"/>
              <a:t>.2H</a:t>
            </a:r>
            <a:r>
              <a:rPr lang="en-US" sz="2000" b="1" baseline="-25000" dirty="0" smtClean="0"/>
              <a:t>2</a:t>
            </a:r>
            <a:r>
              <a:rPr lang="en-US" sz="2000" b="1" dirty="0" smtClean="0"/>
              <a:t>O</a:t>
            </a:r>
            <a:r>
              <a:rPr lang="ar-EG" sz="2000" b="1" dirty="0" smtClean="0"/>
              <a:t> هو 254).  </a:t>
            </a:r>
            <a:r>
              <a:rPr lang="en-US" sz="2000" b="1" dirty="0" smtClean="0"/>
              <a:t/>
            </a:r>
            <a:br>
              <a:rPr lang="en-US" sz="2000" b="1" dirty="0" smtClean="0"/>
            </a:br>
            <a:endParaRPr lang="ar-EG" sz="2000" b="1" dirty="0"/>
          </a:p>
        </p:txBody>
      </p:sp>
      <p:sp>
        <p:nvSpPr>
          <p:cNvPr id="3" name="عنصر نائب للمحتوى 2"/>
          <p:cNvSpPr>
            <a:spLocks noGrp="1"/>
          </p:cNvSpPr>
          <p:nvPr>
            <p:ph idx="1"/>
          </p:nvPr>
        </p:nvSpPr>
        <p:spPr>
          <a:xfrm>
            <a:off x="457200" y="1571612"/>
            <a:ext cx="8229600" cy="5286388"/>
          </a:xfrm>
        </p:spPr>
        <p:txBody>
          <a:bodyPr>
            <a:normAutofit fontScale="25000" lnSpcReduction="20000"/>
          </a:bodyPr>
          <a:lstStyle/>
          <a:p>
            <a:r>
              <a:rPr lang="ar-EG" sz="5600" b="1" dirty="0" smtClean="0"/>
              <a:t>الحـــل:</a:t>
            </a:r>
            <a:endParaRPr lang="en-US" sz="5600" b="1" dirty="0" smtClean="0"/>
          </a:p>
          <a:p>
            <a:r>
              <a:rPr lang="ar-EG" sz="5600" b="1" dirty="0" smtClean="0">
                <a:solidFill>
                  <a:schemeClr val="accent1"/>
                </a:solidFill>
              </a:rPr>
              <a:t>عدد مكافئات </a:t>
            </a:r>
            <a:r>
              <a:rPr lang="en-US" sz="5600" b="1" dirty="0" smtClean="0">
                <a:solidFill>
                  <a:schemeClr val="accent1"/>
                </a:solidFill>
              </a:rPr>
              <a:t>KMnO</a:t>
            </a:r>
            <a:r>
              <a:rPr lang="en-US" sz="5600" b="1" baseline="-25000" dirty="0" smtClean="0">
                <a:solidFill>
                  <a:schemeClr val="accent1"/>
                </a:solidFill>
              </a:rPr>
              <a:t>4</a:t>
            </a:r>
            <a:r>
              <a:rPr lang="ar-EG" sz="5600" b="1" dirty="0" smtClean="0">
                <a:solidFill>
                  <a:schemeClr val="accent1"/>
                </a:solidFill>
              </a:rPr>
              <a:t>   </a:t>
            </a:r>
            <a:r>
              <a:rPr lang="ar-EG" sz="5600" b="1" dirty="0" smtClean="0">
                <a:solidFill>
                  <a:schemeClr val="accent1"/>
                </a:solidFill>
              </a:rPr>
              <a:t>          = </a:t>
            </a:r>
            <a:r>
              <a:rPr lang="ar-EG" sz="5600" b="1" dirty="0" smtClean="0">
                <a:solidFill>
                  <a:schemeClr val="accent1"/>
                </a:solidFill>
              </a:rPr>
              <a:t>عدد مكافئات </a:t>
            </a:r>
            <a:r>
              <a:rPr lang="en-US" sz="5600" b="1" dirty="0" smtClean="0">
                <a:solidFill>
                  <a:schemeClr val="accent1"/>
                </a:solidFill>
              </a:rPr>
              <a:t>KHC</a:t>
            </a:r>
            <a:r>
              <a:rPr lang="en-US" sz="5600" b="1" baseline="-25000" dirty="0" smtClean="0">
                <a:solidFill>
                  <a:schemeClr val="accent1"/>
                </a:solidFill>
              </a:rPr>
              <a:t>2</a:t>
            </a:r>
            <a:r>
              <a:rPr lang="en-US" sz="5600" b="1" dirty="0" smtClean="0">
                <a:solidFill>
                  <a:schemeClr val="accent1"/>
                </a:solidFill>
              </a:rPr>
              <a:t>O</a:t>
            </a:r>
            <a:r>
              <a:rPr lang="en-US" sz="5600" b="1" baseline="-25000" dirty="0" smtClean="0">
                <a:solidFill>
                  <a:schemeClr val="accent1"/>
                </a:solidFill>
              </a:rPr>
              <a:t>4</a:t>
            </a:r>
            <a:r>
              <a:rPr lang="en-US" sz="5600" b="1" dirty="0" smtClean="0">
                <a:solidFill>
                  <a:schemeClr val="accent1"/>
                </a:solidFill>
              </a:rPr>
              <a:t>.H</a:t>
            </a:r>
            <a:r>
              <a:rPr lang="en-US" sz="5600" b="1" baseline="-25000" dirty="0" smtClean="0">
                <a:solidFill>
                  <a:schemeClr val="accent1"/>
                </a:solidFill>
              </a:rPr>
              <a:t>2</a:t>
            </a:r>
            <a:r>
              <a:rPr lang="en-US" sz="5600" b="1" dirty="0" smtClean="0">
                <a:solidFill>
                  <a:schemeClr val="accent1"/>
                </a:solidFill>
              </a:rPr>
              <a:t>C</a:t>
            </a:r>
            <a:r>
              <a:rPr lang="en-US" sz="5600" b="1" baseline="-25000" dirty="0" smtClean="0">
                <a:solidFill>
                  <a:schemeClr val="accent1"/>
                </a:solidFill>
              </a:rPr>
              <a:t>2</a:t>
            </a:r>
            <a:r>
              <a:rPr lang="en-US" sz="5600" b="1" dirty="0" smtClean="0">
                <a:solidFill>
                  <a:schemeClr val="accent1"/>
                </a:solidFill>
              </a:rPr>
              <a:t>O</a:t>
            </a:r>
            <a:r>
              <a:rPr lang="en-US" sz="5600" b="1" baseline="-25000" dirty="0" smtClean="0">
                <a:solidFill>
                  <a:schemeClr val="accent1"/>
                </a:solidFill>
              </a:rPr>
              <a:t>4</a:t>
            </a:r>
            <a:r>
              <a:rPr lang="en-US" sz="5600" b="1" dirty="0" smtClean="0">
                <a:solidFill>
                  <a:schemeClr val="accent1"/>
                </a:solidFill>
              </a:rPr>
              <a:t>.2H</a:t>
            </a:r>
            <a:r>
              <a:rPr lang="en-US" sz="5600" b="1" baseline="-25000" dirty="0" smtClean="0">
                <a:solidFill>
                  <a:schemeClr val="accent1"/>
                </a:solidFill>
              </a:rPr>
              <a:t>2</a:t>
            </a:r>
            <a:r>
              <a:rPr lang="en-US" sz="5600" b="1" dirty="0" smtClean="0">
                <a:solidFill>
                  <a:schemeClr val="accent1"/>
                </a:solidFill>
              </a:rPr>
              <a:t>O</a:t>
            </a:r>
          </a:p>
          <a:p>
            <a:r>
              <a:rPr lang="ar-EG" sz="5600" b="1" dirty="0" smtClean="0"/>
              <a:t>       ح  ×  </a:t>
            </a:r>
            <a:r>
              <a:rPr lang="ar-EG" sz="5600" b="1" dirty="0" err="1" smtClean="0"/>
              <a:t>ع</a:t>
            </a:r>
            <a:r>
              <a:rPr lang="ar-EG" sz="5600" b="1" dirty="0" smtClean="0"/>
              <a:t>		</a:t>
            </a:r>
            <a:r>
              <a:rPr lang="ar-EG" sz="5600" b="1" dirty="0" smtClean="0"/>
              <a:t>كتلة </a:t>
            </a:r>
            <a:r>
              <a:rPr lang="en-US" sz="5600" b="1" dirty="0" smtClean="0"/>
              <a:t>KHC</a:t>
            </a:r>
            <a:r>
              <a:rPr lang="en-US" sz="5600" b="1" baseline="-25000" dirty="0" smtClean="0"/>
              <a:t>2</a:t>
            </a:r>
            <a:r>
              <a:rPr lang="en-US" sz="5600" b="1" dirty="0" smtClean="0"/>
              <a:t>O</a:t>
            </a:r>
            <a:r>
              <a:rPr lang="en-US" sz="5600" b="1" baseline="-25000" dirty="0" smtClean="0"/>
              <a:t>4</a:t>
            </a:r>
            <a:r>
              <a:rPr lang="en-US" sz="5600" b="1" dirty="0" smtClean="0"/>
              <a:t>.H</a:t>
            </a:r>
            <a:r>
              <a:rPr lang="en-US" sz="5600" b="1" baseline="-25000" dirty="0" smtClean="0"/>
              <a:t>2</a:t>
            </a:r>
            <a:r>
              <a:rPr lang="en-US" sz="5600" b="1" dirty="0" smtClean="0"/>
              <a:t>C</a:t>
            </a:r>
            <a:r>
              <a:rPr lang="en-US" sz="5600" b="1" baseline="-25000" dirty="0" smtClean="0"/>
              <a:t>2</a:t>
            </a:r>
            <a:r>
              <a:rPr lang="en-US" sz="5600" b="1" dirty="0" smtClean="0"/>
              <a:t>O</a:t>
            </a:r>
            <a:r>
              <a:rPr lang="en-US" sz="5600" b="1" baseline="-25000" dirty="0" smtClean="0"/>
              <a:t>4</a:t>
            </a:r>
            <a:r>
              <a:rPr lang="en-US" sz="5600" b="1" dirty="0" smtClean="0"/>
              <a:t>.2H</a:t>
            </a:r>
            <a:r>
              <a:rPr lang="en-US" sz="5600" b="1" baseline="-25000" dirty="0" smtClean="0"/>
              <a:t>2</a:t>
            </a:r>
            <a:r>
              <a:rPr lang="en-US" sz="5600" b="1" dirty="0" smtClean="0"/>
              <a:t>O</a:t>
            </a:r>
          </a:p>
          <a:p>
            <a:r>
              <a:rPr lang="ar-EG" sz="5600" b="1" dirty="0" smtClean="0"/>
              <a:t>        ------        </a:t>
            </a:r>
            <a:r>
              <a:rPr lang="en-US" sz="5600" b="1" dirty="0" smtClean="0"/>
              <a:t>       </a:t>
            </a:r>
            <a:r>
              <a:rPr lang="ar-EG" sz="5600" b="1" dirty="0" smtClean="0"/>
              <a:t> </a:t>
            </a:r>
            <a:r>
              <a:rPr lang="ar-EG" sz="5600" b="1" dirty="0" smtClean="0"/>
              <a:t>          =         ---------------------------</a:t>
            </a:r>
            <a:endParaRPr lang="en-US" sz="5600" b="1" dirty="0" smtClean="0"/>
          </a:p>
          <a:p>
            <a:r>
              <a:rPr lang="ar-EG" sz="5600" b="1" dirty="0" smtClean="0"/>
              <a:t>       1000		</a:t>
            </a:r>
            <a:r>
              <a:rPr lang="ar-EG" sz="5600" b="1" dirty="0" smtClean="0"/>
              <a:t>      </a:t>
            </a:r>
            <a:r>
              <a:rPr lang="en-US" sz="5600" b="1" dirty="0" smtClean="0"/>
              <a:t>    </a:t>
            </a:r>
            <a:r>
              <a:rPr lang="ar-EG" sz="5600" b="1" dirty="0" smtClean="0"/>
              <a:t>      </a:t>
            </a:r>
            <a:r>
              <a:rPr lang="ar-EG" sz="5600" b="1" u="sng" dirty="0" smtClean="0"/>
              <a:t>254</a:t>
            </a:r>
            <a:endParaRPr lang="en-US" sz="5600" b="1" dirty="0" smtClean="0"/>
          </a:p>
          <a:p>
            <a:r>
              <a:rPr lang="ar-EG" sz="5600" b="1" dirty="0" smtClean="0"/>
              <a:t>			</a:t>
            </a:r>
            <a:r>
              <a:rPr lang="ar-EG" sz="5600" b="1" dirty="0" smtClean="0"/>
              <a:t>             </a:t>
            </a:r>
            <a:r>
              <a:rPr lang="en-US" sz="5600" b="1" dirty="0" smtClean="0"/>
              <a:t>    </a:t>
            </a:r>
            <a:r>
              <a:rPr lang="ar-EG" sz="5600" b="1" dirty="0" smtClean="0"/>
              <a:t> </a:t>
            </a:r>
            <a:r>
              <a:rPr lang="ar-EG" sz="5600" b="1" dirty="0" smtClean="0"/>
              <a:t>4</a:t>
            </a:r>
            <a:endParaRPr lang="en-US" sz="5600" b="1" dirty="0" smtClean="0"/>
          </a:p>
          <a:p>
            <a:r>
              <a:rPr lang="ar-EG" sz="5600" b="1" dirty="0" smtClean="0"/>
              <a:t>     20 ×  0.1		</a:t>
            </a:r>
            <a:r>
              <a:rPr lang="en-US" sz="5600" b="1" dirty="0" smtClean="0"/>
              <a:t>         </a:t>
            </a:r>
            <a:r>
              <a:rPr lang="ar-EG" sz="5600" b="1" dirty="0" smtClean="0"/>
              <a:t>كتلة </a:t>
            </a:r>
            <a:r>
              <a:rPr lang="en-US" sz="5600" b="1" dirty="0" smtClean="0"/>
              <a:t>KHC</a:t>
            </a:r>
            <a:r>
              <a:rPr lang="en-US" sz="5600" b="1" baseline="-25000" dirty="0" smtClean="0"/>
              <a:t>2</a:t>
            </a:r>
            <a:r>
              <a:rPr lang="en-US" sz="5600" b="1" dirty="0" smtClean="0"/>
              <a:t>O</a:t>
            </a:r>
            <a:r>
              <a:rPr lang="en-US" sz="5600" b="1" baseline="-25000" dirty="0" smtClean="0"/>
              <a:t>4</a:t>
            </a:r>
            <a:r>
              <a:rPr lang="en-US" sz="5600" b="1" dirty="0" smtClean="0"/>
              <a:t>.H</a:t>
            </a:r>
            <a:r>
              <a:rPr lang="en-US" sz="5600" b="1" baseline="-25000" dirty="0" smtClean="0"/>
              <a:t>2</a:t>
            </a:r>
            <a:r>
              <a:rPr lang="en-US" sz="5600" b="1" dirty="0" smtClean="0"/>
              <a:t>C</a:t>
            </a:r>
            <a:r>
              <a:rPr lang="en-US" sz="5600" b="1" baseline="-25000" dirty="0" smtClean="0"/>
              <a:t>2</a:t>
            </a:r>
            <a:r>
              <a:rPr lang="en-US" sz="5600" b="1" dirty="0" smtClean="0"/>
              <a:t>O</a:t>
            </a:r>
            <a:r>
              <a:rPr lang="en-US" sz="5600" b="1" baseline="-25000" dirty="0" smtClean="0"/>
              <a:t>4</a:t>
            </a:r>
            <a:r>
              <a:rPr lang="en-US" sz="5600" b="1" dirty="0" smtClean="0"/>
              <a:t>.2H</a:t>
            </a:r>
            <a:r>
              <a:rPr lang="en-US" sz="5600" b="1" baseline="-25000" dirty="0" smtClean="0"/>
              <a:t>2</a:t>
            </a:r>
            <a:r>
              <a:rPr lang="en-US" sz="5600" b="1" dirty="0" smtClean="0"/>
              <a:t>O</a:t>
            </a:r>
          </a:p>
          <a:p>
            <a:r>
              <a:rPr lang="ar-EG" sz="5600" b="1" dirty="0" smtClean="0"/>
              <a:t>     ----------         </a:t>
            </a:r>
            <a:r>
              <a:rPr lang="ar-EG" sz="5600" b="1" dirty="0" smtClean="0"/>
              <a:t>              </a:t>
            </a:r>
            <a:r>
              <a:rPr lang="ar-EG" sz="5600" b="1" dirty="0" smtClean="0"/>
              <a:t>=    </a:t>
            </a:r>
            <a:r>
              <a:rPr lang="en-US" sz="5600" b="1" dirty="0" smtClean="0"/>
              <a:t>    </a:t>
            </a:r>
            <a:r>
              <a:rPr lang="ar-EG" sz="5600" b="1" dirty="0" smtClean="0"/>
              <a:t>  </a:t>
            </a:r>
            <a:r>
              <a:rPr lang="ar-EG" sz="5600" b="1" dirty="0" smtClean="0"/>
              <a:t>    ------------------------------</a:t>
            </a:r>
            <a:r>
              <a:rPr lang="ar-EG" sz="5600" b="1" dirty="0" smtClean="0"/>
              <a:t>	</a:t>
            </a:r>
            <a:endParaRPr lang="en-US" sz="5600" b="1" dirty="0" smtClean="0"/>
          </a:p>
          <a:p>
            <a:r>
              <a:rPr lang="ar-EG" sz="5600" b="1" dirty="0" smtClean="0"/>
              <a:t>        1000     		</a:t>
            </a:r>
            <a:r>
              <a:rPr lang="ar-EG" sz="5600" b="1" dirty="0" smtClean="0"/>
              <a:t>                   </a:t>
            </a:r>
            <a:r>
              <a:rPr lang="ar-EG" sz="5600" b="1" dirty="0" smtClean="0"/>
              <a:t>5 </a:t>
            </a:r>
            <a:r>
              <a:rPr lang="en-US" sz="5600" b="1" dirty="0" smtClean="0"/>
              <a:t>.</a:t>
            </a:r>
            <a:r>
              <a:rPr lang="ar-EG" sz="5600" b="1" dirty="0" smtClean="0"/>
              <a:t> 63</a:t>
            </a:r>
            <a:endParaRPr lang="en-US" sz="5600" b="1" dirty="0" smtClean="0"/>
          </a:p>
          <a:p>
            <a:r>
              <a:rPr lang="ar-EG" sz="5600" b="1" dirty="0" smtClean="0"/>
              <a:t>كتلة تترا </a:t>
            </a:r>
            <a:r>
              <a:rPr lang="ar-EG" sz="5600" b="1" dirty="0" err="1" smtClean="0"/>
              <a:t>أكسالات</a:t>
            </a:r>
            <a:r>
              <a:rPr lang="ar-EG" sz="5600" b="1" dirty="0" smtClean="0"/>
              <a:t> </a:t>
            </a:r>
            <a:r>
              <a:rPr lang="ar-EG" sz="5600" b="1" dirty="0" err="1" smtClean="0"/>
              <a:t>البوتاسيوم</a:t>
            </a:r>
            <a:r>
              <a:rPr lang="ar-EG" sz="5600" b="1" dirty="0" smtClean="0"/>
              <a:t>       =  </a:t>
            </a:r>
            <a:r>
              <a:rPr lang="ar-EG" sz="5600" b="1" dirty="0" smtClean="0"/>
              <a:t>0.134 جرام.</a:t>
            </a:r>
            <a:endParaRPr lang="en-US" sz="5600" b="1" dirty="0" smtClean="0"/>
          </a:p>
          <a:p>
            <a:r>
              <a:rPr lang="ar-EG" sz="5600" b="1" dirty="0" smtClean="0">
                <a:solidFill>
                  <a:schemeClr val="accent1"/>
                </a:solidFill>
              </a:rPr>
              <a:t>عدد مكافئات </a:t>
            </a:r>
            <a:r>
              <a:rPr lang="en-US" sz="5600" b="1" dirty="0" err="1" smtClean="0">
                <a:solidFill>
                  <a:schemeClr val="accent1"/>
                </a:solidFill>
              </a:rPr>
              <a:t>NaOH</a:t>
            </a:r>
            <a:r>
              <a:rPr lang="ar-EG" sz="5600" b="1" dirty="0" smtClean="0">
                <a:solidFill>
                  <a:schemeClr val="accent1"/>
                </a:solidFill>
              </a:rPr>
              <a:t> </a:t>
            </a:r>
            <a:r>
              <a:rPr lang="ar-EG" sz="5600" b="1" dirty="0" smtClean="0">
                <a:solidFill>
                  <a:schemeClr val="accent1"/>
                </a:solidFill>
              </a:rPr>
              <a:t>               = </a:t>
            </a:r>
            <a:r>
              <a:rPr lang="ar-EG" sz="5600" b="1" dirty="0" smtClean="0">
                <a:solidFill>
                  <a:schemeClr val="accent1"/>
                </a:solidFill>
              </a:rPr>
              <a:t>عدد مكافئات </a:t>
            </a:r>
            <a:r>
              <a:rPr lang="ar-EG" sz="5600" b="1" dirty="0" err="1" smtClean="0">
                <a:solidFill>
                  <a:schemeClr val="accent1"/>
                </a:solidFill>
              </a:rPr>
              <a:t>تتراأكسالات</a:t>
            </a:r>
            <a:r>
              <a:rPr lang="ar-EG" sz="5600" b="1" dirty="0" smtClean="0">
                <a:solidFill>
                  <a:schemeClr val="accent1"/>
                </a:solidFill>
              </a:rPr>
              <a:t> </a:t>
            </a:r>
            <a:r>
              <a:rPr lang="ar-EG" sz="5600" b="1" dirty="0" err="1" smtClean="0">
                <a:solidFill>
                  <a:schemeClr val="accent1"/>
                </a:solidFill>
              </a:rPr>
              <a:t>البوتاسيوم</a:t>
            </a:r>
            <a:endParaRPr lang="en-US" sz="5600" b="1" dirty="0" smtClean="0">
              <a:solidFill>
                <a:schemeClr val="accent1"/>
              </a:solidFill>
            </a:endParaRPr>
          </a:p>
          <a:p>
            <a:r>
              <a:rPr lang="ar-EG" sz="5600" b="1" dirty="0" smtClean="0"/>
              <a:t>    ح  ×  </a:t>
            </a:r>
            <a:r>
              <a:rPr lang="ar-EG" sz="5600" b="1" dirty="0" err="1" smtClean="0"/>
              <a:t>ع</a:t>
            </a:r>
            <a:r>
              <a:rPr lang="ar-EG" sz="5600" b="1" dirty="0" smtClean="0"/>
              <a:t>		   </a:t>
            </a:r>
            <a:r>
              <a:rPr lang="en-US" sz="5600" b="1" dirty="0" smtClean="0"/>
              <a:t>      </a:t>
            </a:r>
            <a:r>
              <a:rPr lang="ar-EG" sz="5600" b="1" dirty="0" smtClean="0"/>
              <a:t>  كتلة تترا </a:t>
            </a:r>
            <a:r>
              <a:rPr lang="ar-EG" sz="5600" b="1" dirty="0" err="1" smtClean="0"/>
              <a:t>أكسالات</a:t>
            </a:r>
            <a:r>
              <a:rPr lang="ar-EG" sz="5600" b="1" dirty="0" smtClean="0"/>
              <a:t> </a:t>
            </a:r>
            <a:r>
              <a:rPr lang="ar-EG" sz="5600" b="1" dirty="0" err="1" smtClean="0"/>
              <a:t>البوتاسيوم</a:t>
            </a:r>
            <a:endParaRPr lang="en-US" sz="5600" b="1" dirty="0" smtClean="0"/>
          </a:p>
          <a:p>
            <a:r>
              <a:rPr lang="ar-EG" sz="5600" b="1" dirty="0" smtClean="0"/>
              <a:t>    -------             </a:t>
            </a:r>
            <a:r>
              <a:rPr lang="ar-EG" sz="5600" b="1" dirty="0" smtClean="0"/>
              <a:t>               =  </a:t>
            </a:r>
            <a:r>
              <a:rPr lang="en-US" sz="5600" b="1" dirty="0" smtClean="0"/>
              <a:t>  </a:t>
            </a:r>
            <a:r>
              <a:rPr lang="ar-EG" sz="5600" b="1" dirty="0" smtClean="0"/>
              <a:t>             ----------------------------</a:t>
            </a:r>
            <a:endParaRPr lang="en-US" sz="5600" b="1" dirty="0" smtClean="0"/>
          </a:p>
          <a:p>
            <a:r>
              <a:rPr lang="ar-EG" sz="5600" b="1" dirty="0" smtClean="0"/>
              <a:t>     1000		</a:t>
            </a:r>
            <a:r>
              <a:rPr lang="ar-EG" sz="5600" b="1" dirty="0" smtClean="0"/>
              <a:t>           </a:t>
            </a:r>
            <a:r>
              <a:rPr lang="en-US" sz="5600" b="1" dirty="0" smtClean="0"/>
              <a:t>    </a:t>
            </a:r>
            <a:r>
              <a:rPr lang="ar-EG" sz="5600" b="1" dirty="0" smtClean="0"/>
              <a:t>     </a:t>
            </a:r>
            <a:r>
              <a:rPr lang="ar-EG" sz="5600" b="1" u="sng" dirty="0" smtClean="0"/>
              <a:t>254 </a:t>
            </a:r>
            <a:endParaRPr lang="en-US" sz="5600" b="1" dirty="0" smtClean="0"/>
          </a:p>
          <a:p>
            <a:r>
              <a:rPr lang="ar-EG" sz="5600" b="1" dirty="0" smtClean="0"/>
              <a:t>			</a:t>
            </a:r>
            <a:r>
              <a:rPr lang="ar-EG" sz="5600" b="1" dirty="0" smtClean="0"/>
              <a:t>                </a:t>
            </a:r>
            <a:r>
              <a:rPr lang="en-US" sz="5600" b="1" dirty="0" smtClean="0"/>
              <a:t>  </a:t>
            </a:r>
            <a:r>
              <a:rPr lang="ar-EG" sz="5600" b="1" dirty="0" smtClean="0"/>
              <a:t>	</a:t>
            </a:r>
            <a:r>
              <a:rPr lang="en-US" sz="5600" b="1" dirty="0" smtClean="0"/>
              <a:t>    </a:t>
            </a:r>
            <a:r>
              <a:rPr lang="ar-EG" sz="5600" b="1" dirty="0" smtClean="0"/>
              <a:t>3</a:t>
            </a:r>
            <a:endParaRPr lang="en-US" sz="5600" b="1" dirty="0" smtClean="0"/>
          </a:p>
          <a:p>
            <a:r>
              <a:rPr lang="ar-EG" sz="5600" b="1" dirty="0" smtClean="0"/>
              <a:t>    15  ×  </a:t>
            </a:r>
            <a:r>
              <a:rPr lang="ar-EG" sz="5600" b="1" dirty="0" err="1" smtClean="0"/>
              <a:t>ع</a:t>
            </a:r>
            <a:r>
              <a:rPr lang="ar-EG" sz="5600" b="1" dirty="0" smtClean="0"/>
              <a:t>	</a:t>
            </a:r>
            <a:r>
              <a:rPr lang="ar-EG" sz="5600" b="1" dirty="0" smtClean="0"/>
              <a:t>  </a:t>
            </a:r>
            <a:r>
              <a:rPr lang="ar-EG" sz="5600" b="1" dirty="0" smtClean="0"/>
              <a:t>	</a:t>
            </a:r>
            <a:r>
              <a:rPr lang="ar-EG" sz="5600" b="1" dirty="0" smtClean="0"/>
              <a:t>             </a:t>
            </a:r>
            <a:r>
              <a:rPr lang="ar-EG" sz="5600" b="1" dirty="0" smtClean="0"/>
              <a:t>0.134</a:t>
            </a:r>
            <a:endParaRPr lang="en-US" sz="5600" b="1" dirty="0" smtClean="0"/>
          </a:p>
          <a:p>
            <a:r>
              <a:rPr lang="ar-EG" sz="5600" b="1" dirty="0" smtClean="0"/>
              <a:t>     --------           </a:t>
            </a:r>
            <a:r>
              <a:rPr lang="ar-EG" sz="5600" b="1" dirty="0" smtClean="0"/>
              <a:t>               =         </a:t>
            </a:r>
            <a:r>
              <a:rPr lang="en-US" sz="5600" b="1" dirty="0" smtClean="0"/>
              <a:t>          </a:t>
            </a:r>
            <a:r>
              <a:rPr lang="ar-EG" sz="5600" b="1" dirty="0" smtClean="0"/>
              <a:t>---------</a:t>
            </a:r>
            <a:endParaRPr lang="en-US" sz="5600" b="1" dirty="0" smtClean="0"/>
          </a:p>
          <a:p>
            <a:r>
              <a:rPr lang="ar-EG" sz="5600" b="1" dirty="0" smtClean="0"/>
              <a:t>     1000		</a:t>
            </a:r>
            <a:r>
              <a:rPr lang="ar-EG" sz="5600" b="1" dirty="0" smtClean="0"/>
              <a:t>              </a:t>
            </a:r>
            <a:r>
              <a:rPr lang="ar-EG" sz="5600" b="1" u="sng" dirty="0" smtClean="0"/>
              <a:t>254</a:t>
            </a:r>
            <a:endParaRPr lang="en-US" sz="5600" b="1" dirty="0" smtClean="0"/>
          </a:p>
          <a:p>
            <a:r>
              <a:rPr lang="ar-EG" sz="5600" b="1" dirty="0" smtClean="0"/>
              <a:t>		  	</a:t>
            </a:r>
            <a:r>
              <a:rPr lang="ar-EG" sz="5600" b="1" dirty="0" smtClean="0"/>
              <a:t>             </a:t>
            </a:r>
            <a:r>
              <a:rPr lang="en-US" sz="5600" b="1" dirty="0" smtClean="0"/>
              <a:t>  </a:t>
            </a:r>
            <a:r>
              <a:rPr lang="ar-EG" sz="5600" b="1" dirty="0" smtClean="0"/>
              <a:t>  </a:t>
            </a:r>
            <a:r>
              <a:rPr lang="ar-EG" sz="5600" b="1" dirty="0" smtClean="0"/>
              <a:t>3</a:t>
            </a:r>
            <a:endParaRPr lang="en-US" sz="5600" b="1" dirty="0" smtClean="0"/>
          </a:p>
          <a:p>
            <a:r>
              <a:rPr lang="ar-EG" sz="5600" b="1" dirty="0" smtClean="0"/>
              <a:t> </a:t>
            </a:r>
            <a:endParaRPr lang="en-US" sz="5600" b="1" dirty="0" smtClean="0"/>
          </a:p>
          <a:p>
            <a:r>
              <a:rPr lang="ar-EG" sz="5600" b="1" dirty="0" smtClean="0"/>
              <a:t>		           </a:t>
            </a:r>
            <a:r>
              <a:rPr lang="ar-EG" sz="5600" b="1" dirty="0" smtClean="0"/>
              <a:t>                </a:t>
            </a:r>
            <a:r>
              <a:rPr lang="ar-EG" sz="5600" b="1" dirty="0" smtClean="0"/>
              <a:t>1000 × 0.134 × 3</a:t>
            </a:r>
            <a:endParaRPr lang="en-US" sz="5600" b="1" dirty="0" smtClean="0"/>
          </a:p>
          <a:p>
            <a:r>
              <a:rPr lang="ar-EG" sz="5600" b="1" dirty="0" smtClean="0"/>
              <a:t>      ع                  </a:t>
            </a:r>
            <a:r>
              <a:rPr lang="ar-EG" sz="5600" b="1" dirty="0" smtClean="0"/>
              <a:t>              =    </a:t>
            </a:r>
            <a:r>
              <a:rPr lang="en-US" sz="5600" b="1" dirty="0" smtClean="0"/>
              <a:t>                  </a:t>
            </a:r>
            <a:r>
              <a:rPr lang="ar-EG" sz="5600" b="1" dirty="0" smtClean="0"/>
              <a:t>------------------       </a:t>
            </a:r>
            <a:r>
              <a:rPr lang="ar-EG" sz="5600" b="1" dirty="0" smtClean="0"/>
              <a:t>         =   </a:t>
            </a:r>
            <a:r>
              <a:rPr lang="ar-EG" sz="5600" b="1" dirty="0" smtClean="0"/>
              <a:t>0.106 </a:t>
            </a:r>
            <a:r>
              <a:rPr lang="ar-EG" sz="5600" b="1" dirty="0" err="1" smtClean="0"/>
              <a:t>ع</a:t>
            </a:r>
            <a:endParaRPr lang="en-US" sz="5600" b="1" dirty="0" smtClean="0"/>
          </a:p>
          <a:p>
            <a:r>
              <a:rPr lang="ar-EG" sz="5600" b="1" dirty="0" smtClean="0"/>
              <a:t>		                 </a:t>
            </a:r>
            <a:r>
              <a:rPr lang="ar-EG" sz="5600" b="1" dirty="0" smtClean="0"/>
              <a:t>                 </a:t>
            </a:r>
            <a:r>
              <a:rPr lang="ar-EG" sz="5600" b="1" dirty="0" smtClean="0"/>
              <a:t>15    × 254</a:t>
            </a:r>
            <a:endParaRPr lang="en-US" sz="5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9916"/>
          </a:xfrm>
        </p:spPr>
        <p:txBody>
          <a:bodyPr>
            <a:normAutofit fontScale="90000"/>
          </a:bodyPr>
          <a:lstStyle/>
          <a:p>
            <a:pPr algn="r"/>
            <a:r>
              <a:rPr lang="ar-EG" sz="2700" b="1" u="sng" dirty="0" smtClean="0"/>
              <a:t/>
            </a:r>
            <a:br>
              <a:rPr lang="ar-EG" sz="2700" b="1" u="sng" dirty="0" smtClean="0"/>
            </a:br>
            <a:r>
              <a:rPr lang="ar-EG" sz="2700" b="1" u="sng" dirty="0" smtClean="0"/>
              <a:t/>
            </a:r>
            <a:br>
              <a:rPr lang="ar-EG" sz="2700" b="1" u="sng" dirty="0" smtClean="0"/>
            </a:br>
            <a:r>
              <a:rPr lang="ar-EG" sz="2700" b="1" u="sng" dirty="0" smtClean="0">
                <a:solidFill>
                  <a:schemeClr val="accent2"/>
                </a:solidFill>
              </a:rPr>
              <a:t>مثـــال </a:t>
            </a:r>
            <a:r>
              <a:rPr lang="ar-EG" sz="2700" b="1" u="sng" dirty="0" smtClean="0">
                <a:solidFill>
                  <a:schemeClr val="accent2"/>
                </a:solidFill>
              </a:rPr>
              <a:t>4:</a:t>
            </a:r>
            <a:r>
              <a:rPr lang="en-US" sz="2700" dirty="0" smtClean="0"/>
              <a:t/>
            </a:r>
            <a:br>
              <a:rPr lang="en-US" sz="2700" dirty="0" smtClean="0"/>
            </a:br>
            <a:r>
              <a:rPr lang="ar-EG" sz="2700" dirty="0" smtClean="0"/>
              <a:t>	أذيب 1.7 جم من حمض </a:t>
            </a:r>
            <a:r>
              <a:rPr lang="ar-EG" sz="2700" dirty="0" err="1" smtClean="0"/>
              <a:t>الأكساليك</a:t>
            </a:r>
            <a:r>
              <a:rPr lang="ar-EG" sz="2700" dirty="0" smtClean="0"/>
              <a:t> </a:t>
            </a:r>
            <a:r>
              <a:rPr lang="ar-EG" sz="2700" dirty="0" err="1" smtClean="0"/>
              <a:t>التجارى</a:t>
            </a:r>
            <a:r>
              <a:rPr lang="ar-EG" sz="2700" dirty="0" smtClean="0"/>
              <a:t> </a:t>
            </a:r>
            <a:r>
              <a:rPr lang="ar-EG" sz="2700" dirty="0" err="1" smtClean="0"/>
              <a:t>فى</a:t>
            </a:r>
            <a:r>
              <a:rPr lang="ar-EG" sz="2700" dirty="0" smtClean="0"/>
              <a:t> الماء وكان حجم المحلول 200 ملل. لزم 15 ملل </a:t>
            </a:r>
            <a:r>
              <a:rPr lang="en-US" sz="2700" dirty="0" smtClean="0"/>
              <a:t>KMnO</a:t>
            </a:r>
            <a:r>
              <a:rPr lang="en-US" sz="2700" baseline="-25000" dirty="0" smtClean="0"/>
              <a:t>4</a:t>
            </a:r>
            <a:r>
              <a:rPr lang="ar-EG" sz="2700" dirty="0" smtClean="0"/>
              <a:t> 0.1 </a:t>
            </a:r>
            <a:r>
              <a:rPr lang="ar-EG" sz="2700" dirty="0" err="1" smtClean="0"/>
              <a:t>ع</a:t>
            </a:r>
            <a:r>
              <a:rPr lang="ar-EG" sz="2700" dirty="0" smtClean="0"/>
              <a:t> للتعادل مع 20 ملل من المحلول السابق. احسب النسبة المئوية لحمض </a:t>
            </a:r>
            <a:r>
              <a:rPr lang="ar-EG" sz="2700" dirty="0" err="1" smtClean="0"/>
              <a:t>الأكساليك</a:t>
            </a:r>
            <a:r>
              <a:rPr lang="ar-EG" sz="2700" dirty="0" smtClean="0"/>
              <a:t> </a:t>
            </a:r>
            <a:r>
              <a:rPr lang="ar-EG" sz="2700" dirty="0" err="1" smtClean="0"/>
              <a:t>فى</a:t>
            </a:r>
            <a:r>
              <a:rPr lang="ar-EG" sz="2700" dirty="0" smtClean="0"/>
              <a:t> العينة</a:t>
            </a:r>
            <a:r>
              <a:rPr lang="ar-EG" dirty="0" smtClean="0"/>
              <a:t>.</a:t>
            </a:r>
            <a:r>
              <a:rPr lang="en-US" dirty="0" smtClean="0"/>
              <a:t/>
            </a:r>
            <a:br>
              <a:rPr lang="en-US" dirty="0" smtClean="0"/>
            </a:br>
            <a:endParaRPr lang="ar-EG" dirty="0"/>
          </a:p>
        </p:txBody>
      </p:sp>
      <p:sp>
        <p:nvSpPr>
          <p:cNvPr id="3" name="عنصر نائب للمحتوى 2"/>
          <p:cNvSpPr>
            <a:spLocks noGrp="1"/>
          </p:cNvSpPr>
          <p:nvPr>
            <p:ph idx="1"/>
          </p:nvPr>
        </p:nvSpPr>
        <p:spPr>
          <a:xfrm>
            <a:off x="457200" y="2214554"/>
            <a:ext cx="8229600" cy="4429156"/>
          </a:xfrm>
        </p:spPr>
        <p:txBody>
          <a:bodyPr>
            <a:noAutofit/>
          </a:bodyPr>
          <a:lstStyle/>
          <a:p>
            <a:r>
              <a:rPr lang="ar-EG" sz="1400" b="1" dirty="0" smtClean="0"/>
              <a:t>عدد مكافئات </a:t>
            </a:r>
            <a:r>
              <a:rPr lang="en-US" sz="1400" b="1" dirty="0" smtClean="0"/>
              <a:t>KMnO</a:t>
            </a:r>
            <a:r>
              <a:rPr lang="en-US" sz="1400" b="1" baseline="-25000" dirty="0" smtClean="0"/>
              <a:t>4</a:t>
            </a:r>
            <a:r>
              <a:rPr lang="ar-EG" sz="1400" b="1" dirty="0" smtClean="0"/>
              <a:t>  =  عدد مكافئات </a:t>
            </a:r>
            <a:r>
              <a:rPr lang="en-US" sz="1400" b="1" dirty="0" smtClean="0"/>
              <a:t>H</a:t>
            </a:r>
            <a:r>
              <a:rPr lang="en-US" sz="1400" b="1" baseline="-25000" dirty="0" smtClean="0"/>
              <a:t>2</a:t>
            </a:r>
            <a:r>
              <a:rPr lang="en-US" sz="1400" b="1" dirty="0" smtClean="0"/>
              <a:t>C</a:t>
            </a:r>
            <a:r>
              <a:rPr lang="en-US" sz="1400" b="1" baseline="-25000" dirty="0" smtClean="0"/>
              <a:t>2</a:t>
            </a:r>
            <a:r>
              <a:rPr lang="en-US" sz="1400" b="1" dirty="0" smtClean="0"/>
              <a:t>O</a:t>
            </a:r>
            <a:r>
              <a:rPr lang="en-US" sz="1400" b="1" baseline="-25000" dirty="0" smtClean="0"/>
              <a:t>4</a:t>
            </a:r>
            <a:endParaRPr lang="en-US" sz="1400" b="1" dirty="0" smtClean="0"/>
          </a:p>
          <a:p>
            <a:r>
              <a:rPr lang="ar-EG" sz="1400" b="1" dirty="0" smtClean="0"/>
              <a:t>    15 ×  0.1		</a:t>
            </a:r>
            <a:r>
              <a:rPr lang="en-US" sz="1400" b="1" dirty="0" smtClean="0"/>
              <a:t>             </a:t>
            </a:r>
            <a:r>
              <a:rPr lang="ar-EG" sz="1400" b="1" dirty="0" smtClean="0"/>
              <a:t>كتلة  </a:t>
            </a:r>
            <a:r>
              <a:rPr lang="en-US" sz="1400" b="1" dirty="0" smtClean="0"/>
              <a:t>H</a:t>
            </a:r>
            <a:r>
              <a:rPr lang="en-US" sz="1400" b="1" baseline="-25000" dirty="0" smtClean="0"/>
              <a:t>2</a:t>
            </a:r>
            <a:r>
              <a:rPr lang="en-US" sz="1400" b="1" dirty="0" smtClean="0"/>
              <a:t>C</a:t>
            </a:r>
            <a:r>
              <a:rPr lang="en-US" sz="1400" b="1" baseline="-25000" dirty="0" smtClean="0"/>
              <a:t>2</a:t>
            </a:r>
            <a:r>
              <a:rPr lang="en-US" sz="1400" b="1" dirty="0" smtClean="0"/>
              <a:t>O</a:t>
            </a:r>
            <a:r>
              <a:rPr lang="en-US" sz="1400" b="1" baseline="-25000" dirty="0" smtClean="0"/>
              <a:t>4</a:t>
            </a:r>
            <a:endParaRPr lang="en-US" sz="1400" b="1" dirty="0" smtClean="0"/>
          </a:p>
          <a:p>
            <a:r>
              <a:rPr lang="en-US" sz="1400" b="1" dirty="0" smtClean="0"/>
              <a:t>     </a:t>
            </a:r>
            <a:r>
              <a:rPr lang="ar-EG" sz="1400" b="1" dirty="0" smtClean="0"/>
              <a:t>---------          </a:t>
            </a:r>
            <a:r>
              <a:rPr lang="ar-EG" sz="1400" b="1" dirty="0" smtClean="0"/>
              <a:t>                      </a:t>
            </a:r>
            <a:r>
              <a:rPr lang="ar-EG" sz="1400" b="1" dirty="0" smtClean="0"/>
              <a:t>=    </a:t>
            </a:r>
            <a:r>
              <a:rPr lang="en-US" sz="1400" b="1" dirty="0" smtClean="0"/>
              <a:t>      </a:t>
            </a:r>
            <a:r>
              <a:rPr lang="ar-EG" sz="1400" b="1" dirty="0" smtClean="0"/>
              <a:t>--------------</a:t>
            </a:r>
            <a:endParaRPr lang="en-US" sz="1400" b="1" dirty="0" smtClean="0"/>
          </a:p>
          <a:p>
            <a:r>
              <a:rPr lang="ar-EG" sz="1400" b="1" dirty="0" smtClean="0"/>
              <a:t>       1000		</a:t>
            </a:r>
            <a:r>
              <a:rPr lang="ar-EG" sz="1400" b="1" dirty="0" smtClean="0"/>
              <a:t>     </a:t>
            </a:r>
            <a:r>
              <a:rPr lang="en-US" sz="1400" b="1" dirty="0" smtClean="0"/>
              <a:t>     </a:t>
            </a:r>
            <a:r>
              <a:rPr lang="ar-EG" sz="1400" b="1" dirty="0" smtClean="0"/>
              <a:t>الوزن المكافئ</a:t>
            </a:r>
            <a:endParaRPr lang="en-US" sz="1400" b="1" dirty="0" smtClean="0"/>
          </a:p>
          <a:p>
            <a:r>
              <a:rPr lang="ar-EG" sz="1400" b="1" dirty="0" smtClean="0"/>
              <a:t> </a:t>
            </a:r>
            <a:r>
              <a:rPr lang="ar-EG" sz="1400" b="1" dirty="0" smtClean="0"/>
              <a:t>     </a:t>
            </a:r>
            <a:r>
              <a:rPr lang="ar-EG" sz="1400" b="1" dirty="0" smtClean="0"/>
              <a:t>15 ×  0.1		    </a:t>
            </a:r>
            <a:r>
              <a:rPr lang="ar-EG" sz="1400" b="1" dirty="0" smtClean="0"/>
              <a:t>         </a:t>
            </a:r>
            <a:r>
              <a:rPr lang="ar-EG" sz="1400" b="1" dirty="0" smtClean="0"/>
              <a:t>كتلة  </a:t>
            </a:r>
            <a:r>
              <a:rPr lang="en-US" sz="1400" b="1" dirty="0" smtClean="0"/>
              <a:t>H</a:t>
            </a:r>
            <a:r>
              <a:rPr lang="en-US" sz="1400" b="1" baseline="-25000" dirty="0" smtClean="0"/>
              <a:t>2</a:t>
            </a:r>
            <a:r>
              <a:rPr lang="en-US" sz="1400" b="1" dirty="0" smtClean="0"/>
              <a:t>C</a:t>
            </a:r>
            <a:r>
              <a:rPr lang="en-US" sz="1400" b="1" baseline="-25000" dirty="0" smtClean="0"/>
              <a:t>2</a:t>
            </a:r>
            <a:r>
              <a:rPr lang="en-US" sz="1400" b="1" dirty="0" smtClean="0"/>
              <a:t>O</a:t>
            </a:r>
            <a:r>
              <a:rPr lang="en-US" sz="1400" b="1" baseline="-25000" dirty="0" smtClean="0"/>
              <a:t>4</a:t>
            </a:r>
            <a:endParaRPr lang="en-US" sz="1400" b="1" dirty="0" smtClean="0"/>
          </a:p>
          <a:p>
            <a:r>
              <a:rPr lang="en-US" sz="1400" b="1" dirty="0" smtClean="0"/>
              <a:t>      </a:t>
            </a:r>
            <a:r>
              <a:rPr lang="ar-EG" sz="1400" b="1" dirty="0" smtClean="0"/>
              <a:t>--------           </a:t>
            </a:r>
            <a:r>
              <a:rPr lang="ar-EG" sz="1400" b="1" dirty="0" smtClean="0"/>
              <a:t>                     </a:t>
            </a:r>
            <a:r>
              <a:rPr lang="ar-EG" sz="1400" b="1" dirty="0" smtClean="0"/>
              <a:t>=   </a:t>
            </a:r>
            <a:r>
              <a:rPr lang="en-US" sz="1400" b="1" dirty="0" smtClean="0"/>
              <a:t>              </a:t>
            </a:r>
            <a:r>
              <a:rPr lang="ar-EG" sz="1400" b="1" dirty="0" smtClean="0"/>
              <a:t>------------</a:t>
            </a:r>
            <a:endParaRPr lang="en-US" sz="1400" b="1" dirty="0" smtClean="0"/>
          </a:p>
          <a:p>
            <a:r>
              <a:rPr lang="ar-EG" sz="1400" b="1" dirty="0" smtClean="0"/>
              <a:t>      1000		</a:t>
            </a:r>
            <a:r>
              <a:rPr lang="ar-EG" sz="1400" b="1" dirty="0" smtClean="0"/>
              <a:t>                    </a:t>
            </a:r>
            <a:r>
              <a:rPr lang="ar-EG" sz="1400" b="1" dirty="0" smtClean="0"/>
              <a:t>45</a:t>
            </a:r>
            <a:endParaRPr lang="en-US" sz="1400" b="1" dirty="0" smtClean="0"/>
          </a:p>
          <a:p>
            <a:r>
              <a:rPr lang="ar-EG" sz="1400" b="1" dirty="0" smtClean="0"/>
              <a:t>			</a:t>
            </a:r>
            <a:r>
              <a:rPr lang="en-US" sz="1400" b="1" dirty="0" smtClean="0"/>
              <a:t>       </a:t>
            </a:r>
            <a:r>
              <a:rPr lang="ar-EG" sz="1400" b="1" dirty="0" smtClean="0"/>
              <a:t>45 × 15 × 0.1</a:t>
            </a:r>
            <a:endParaRPr lang="en-US" sz="1400" b="1" dirty="0" smtClean="0"/>
          </a:p>
          <a:p>
            <a:r>
              <a:rPr lang="ar-EG" sz="1400" b="1" dirty="0" smtClean="0"/>
              <a:t>كتلة </a:t>
            </a:r>
            <a:r>
              <a:rPr lang="en-US" sz="1400" b="1" dirty="0" smtClean="0"/>
              <a:t>H</a:t>
            </a:r>
            <a:r>
              <a:rPr lang="en-US" sz="1400" b="1" baseline="-25000" dirty="0" smtClean="0"/>
              <a:t>2</a:t>
            </a:r>
            <a:r>
              <a:rPr lang="en-US" sz="1400" b="1" dirty="0" smtClean="0"/>
              <a:t>C</a:t>
            </a:r>
            <a:r>
              <a:rPr lang="en-US" sz="1400" b="1" baseline="-25000" dirty="0" smtClean="0"/>
              <a:t>2</a:t>
            </a:r>
            <a:r>
              <a:rPr lang="en-US" sz="1400" b="1" dirty="0" smtClean="0"/>
              <a:t>O</a:t>
            </a:r>
            <a:r>
              <a:rPr lang="en-US" sz="1400" b="1" baseline="-25000" dirty="0" smtClean="0"/>
              <a:t>4</a:t>
            </a:r>
            <a:r>
              <a:rPr lang="ar-EG" sz="1400" b="1" dirty="0" smtClean="0"/>
              <a:t> </a:t>
            </a:r>
            <a:r>
              <a:rPr lang="ar-EG" sz="1400" b="1" dirty="0" err="1" smtClean="0"/>
              <a:t>فى</a:t>
            </a:r>
            <a:r>
              <a:rPr lang="ar-EG" sz="1400" b="1" dirty="0" smtClean="0"/>
              <a:t> 20 ملل من المحلول = </a:t>
            </a:r>
            <a:r>
              <a:rPr lang="ar-EG" sz="1400" b="1" dirty="0" smtClean="0"/>
              <a:t>    -----------------                  =   0.0675 جم</a:t>
            </a:r>
            <a:endParaRPr lang="en-US" sz="1400" b="1" dirty="0" smtClean="0"/>
          </a:p>
          <a:p>
            <a:r>
              <a:rPr lang="ar-EG" sz="1400" b="1" dirty="0" smtClean="0"/>
              <a:t>			</a:t>
            </a:r>
            <a:r>
              <a:rPr lang="ar-EG" sz="1400" b="1" dirty="0" smtClean="0"/>
              <a:t>           1000 </a:t>
            </a:r>
            <a:r>
              <a:rPr lang="ar-EG" sz="1400" b="1" dirty="0" smtClean="0"/>
              <a:t>			 </a:t>
            </a:r>
            <a:endParaRPr lang="en-US" sz="1400" b="1" dirty="0" smtClean="0"/>
          </a:p>
          <a:p>
            <a:r>
              <a:rPr lang="ar-EG" sz="1400" b="1" dirty="0" smtClean="0"/>
              <a:t>			</a:t>
            </a:r>
            <a:r>
              <a:rPr lang="ar-EG" sz="1400" b="1" dirty="0" smtClean="0"/>
              <a:t>    </a:t>
            </a:r>
            <a:r>
              <a:rPr lang="ar-EG" sz="1400" b="1" dirty="0" smtClean="0"/>
              <a:t>0.0675 × 200</a:t>
            </a:r>
            <a:endParaRPr lang="en-US" sz="1400" b="1" dirty="0" smtClean="0"/>
          </a:p>
          <a:p>
            <a:r>
              <a:rPr lang="ar-EG" sz="1400" b="1" dirty="0" smtClean="0"/>
              <a:t>كتلة حمض </a:t>
            </a:r>
            <a:r>
              <a:rPr lang="ar-EG" sz="1400" b="1" dirty="0" err="1" smtClean="0"/>
              <a:t>الأكساليك</a:t>
            </a:r>
            <a:r>
              <a:rPr lang="ar-EG" sz="1400" b="1" dirty="0" smtClean="0"/>
              <a:t> </a:t>
            </a:r>
            <a:r>
              <a:rPr lang="ar-EG" sz="1400" b="1" dirty="0" err="1" smtClean="0"/>
              <a:t>فى</a:t>
            </a:r>
            <a:r>
              <a:rPr lang="ar-EG" sz="1400" b="1" dirty="0" smtClean="0"/>
              <a:t> </a:t>
            </a:r>
            <a:r>
              <a:rPr lang="ar-EG" sz="1400" b="1" dirty="0" smtClean="0"/>
              <a:t>العينة          </a:t>
            </a:r>
            <a:r>
              <a:rPr lang="ar-EG" sz="1400" b="1" dirty="0" smtClean="0"/>
              <a:t>=        ------------        </a:t>
            </a:r>
            <a:r>
              <a:rPr lang="ar-EG" sz="1400" b="1" dirty="0" smtClean="0"/>
              <a:t>            =   </a:t>
            </a:r>
            <a:r>
              <a:rPr lang="ar-EG" sz="1400" b="1" dirty="0" smtClean="0"/>
              <a:t>0.675 جرام</a:t>
            </a:r>
            <a:endParaRPr lang="en-US" sz="1400" b="1" dirty="0" smtClean="0"/>
          </a:p>
          <a:p>
            <a:r>
              <a:rPr lang="ar-EG" sz="1400" b="1" dirty="0" smtClean="0"/>
              <a:t>			</a:t>
            </a:r>
            <a:r>
              <a:rPr lang="ar-EG" sz="1400" b="1" dirty="0" smtClean="0"/>
              <a:t>            </a:t>
            </a:r>
            <a:r>
              <a:rPr lang="ar-EG" sz="1400" b="1" dirty="0" smtClean="0"/>
              <a:t>20</a:t>
            </a:r>
            <a:endParaRPr lang="en-US" sz="1400" b="1" dirty="0" smtClean="0"/>
          </a:p>
          <a:p>
            <a:r>
              <a:rPr lang="ar-EG" sz="1400" b="1" dirty="0" smtClean="0"/>
              <a:t>			</a:t>
            </a:r>
            <a:r>
              <a:rPr lang="ar-EG" sz="1400" b="1" dirty="0" smtClean="0"/>
              <a:t>  0.0675 </a:t>
            </a:r>
            <a:r>
              <a:rPr lang="ar-EG" sz="1400" b="1" dirty="0" smtClean="0"/>
              <a:t>× 100</a:t>
            </a:r>
            <a:endParaRPr lang="en-US" sz="1400" b="1" dirty="0" smtClean="0"/>
          </a:p>
          <a:p>
            <a:r>
              <a:rPr lang="ar-EG" sz="1400" b="1" dirty="0" smtClean="0"/>
              <a:t>% حمض </a:t>
            </a:r>
            <a:r>
              <a:rPr lang="ar-EG" sz="1400" b="1" dirty="0" err="1" smtClean="0"/>
              <a:t>الأكساليك</a:t>
            </a:r>
            <a:r>
              <a:rPr lang="ar-EG" sz="1400" b="1" dirty="0" smtClean="0"/>
              <a:t> </a:t>
            </a:r>
            <a:r>
              <a:rPr lang="ar-EG" sz="1400" b="1" dirty="0" err="1" smtClean="0"/>
              <a:t>فى</a:t>
            </a:r>
            <a:r>
              <a:rPr lang="ar-EG" sz="1400" b="1" dirty="0" smtClean="0"/>
              <a:t> العينة </a:t>
            </a:r>
            <a:r>
              <a:rPr lang="ar-EG" sz="1400" b="1" dirty="0" smtClean="0"/>
              <a:t>          =   -----------------                    </a:t>
            </a:r>
            <a:r>
              <a:rPr lang="ar-EG" sz="1400" b="1" dirty="0" smtClean="0"/>
              <a:t>=  39.71%</a:t>
            </a:r>
            <a:endParaRPr lang="en-US" sz="1400" b="1" dirty="0" smtClean="0"/>
          </a:p>
          <a:p>
            <a:r>
              <a:rPr lang="ar-EG" sz="1400" b="1" dirty="0" smtClean="0"/>
              <a:t>              </a:t>
            </a:r>
            <a:r>
              <a:rPr lang="ar-EG" sz="1400" b="1" dirty="0" smtClean="0"/>
              <a:t>		</a:t>
            </a:r>
            <a:r>
              <a:rPr lang="ar-EG" sz="1400" b="1" dirty="0" smtClean="0"/>
              <a:t>            </a:t>
            </a:r>
            <a:r>
              <a:rPr lang="ar-EG" sz="1400" b="1" dirty="0" smtClean="0"/>
              <a:t>1.7</a:t>
            </a:r>
            <a:endParaRPr lang="en-US"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algn="r"/>
            <a:r>
              <a:rPr lang="ar-EG" b="1" u="sng" dirty="0" smtClean="0"/>
              <a:t/>
            </a:r>
            <a:br>
              <a:rPr lang="ar-EG" b="1" u="sng" dirty="0" smtClean="0"/>
            </a:br>
            <a:r>
              <a:rPr lang="ar-EG" sz="3600" b="1" u="sng" dirty="0" smtClean="0">
                <a:solidFill>
                  <a:schemeClr val="accent2"/>
                </a:solidFill>
              </a:rPr>
              <a:t>مثــال </a:t>
            </a:r>
            <a:r>
              <a:rPr lang="ar-EG" sz="3600" b="1" u="sng" dirty="0" smtClean="0">
                <a:solidFill>
                  <a:schemeClr val="accent2"/>
                </a:solidFill>
              </a:rPr>
              <a:t>5 :</a:t>
            </a:r>
            <a:r>
              <a:rPr lang="en-US" sz="3600" dirty="0" smtClean="0">
                <a:solidFill>
                  <a:schemeClr val="accent2"/>
                </a:solidFill>
              </a:rPr>
              <a:t/>
            </a:r>
            <a:br>
              <a:rPr lang="en-US" sz="3600" dirty="0" smtClean="0">
                <a:solidFill>
                  <a:schemeClr val="accent2"/>
                </a:solidFill>
              </a:rPr>
            </a:br>
            <a:endParaRPr lang="ar-EG" sz="3600" dirty="0">
              <a:solidFill>
                <a:schemeClr val="accent2"/>
              </a:solidFill>
            </a:endParaRPr>
          </a:p>
        </p:txBody>
      </p:sp>
      <p:sp>
        <p:nvSpPr>
          <p:cNvPr id="3" name="عنصر نائب للمحتوى 2"/>
          <p:cNvSpPr>
            <a:spLocks noGrp="1"/>
          </p:cNvSpPr>
          <p:nvPr>
            <p:ph idx="1"/>
          </p:nvPr>
        </p:nvSpPr>
        <p:spPr>
          <a:xfrm>
            <a:off x="457200" y="1071546"/>
            <a:ext cx="8229600" cy="5572164"/>
          </a:xfrm>
        </p:spPr>
        <p:txBody>
          <a:bodyPr>
            <a:normAutofit fontScale="40000" lnSpcReduction="20000"/>
          </a:bodyPr>
          <a:lstStyle/>
          <a:p>
            <a:r>
              <a:rPr lang="ar-EG" dirty="0" smtClean="0"/>
              <a:t>	</a:t>
            </a:r>
            <a:r>
              <a:rPr lang="ar-EG" sz="4000" dirty="0" smtClean="0"/>
              <a:t>عينة غير نقية تحتوى على حمض </a:t>
            </a:r>
            <a:r>
              <a:rPr lang="ar-EG" sz="4000" dirty="0" err="1" smtClean="0"/>
              <a:t>أكساليك</a:t>
            </a:r>
            <a:r>
              <a:rPr lang="ar-EG" sz="4000" dirty="0" smtClean="0"/>
              <a:t> </a:t>
            </a:r>
            <a:r>
              <a:rPr lang="ar-EG" sz="4000" dirty="0" err="1" smtClean="0"/>
              <a:t>وأكسالات</a:t>
            </a:r>
            <a:r>
              <a:rPr lang="ar-EG" sz="4000" dirty="0" smtClean="0"/>
              <a:t> صوديوم. أخذ منها 1.5 جم فلزم للتعادل معها 20 ملل </a:t>
            </a:r>
            <a:r>
              <a:rPr lang="en-US" sz="4000" dirty="0" err="1" smtClean="0"/>
              <a:t>NaOH</a:t>
            </a:r>
            <a:r>
              <a:rPr lang="ar-EG" sz="4000" dirty="0" smtClean="0"/>
              <a:t> 0.4 </a:t>
            </a:r>
            <a:r>
              <a:rPr lang="ar-EG" sz="4000" dirty="0" err="1" smtClean="0"/>
              <a:t>ع</a:t>
            </a:r>
            <a:r>
              <a:rPr lang="ar-EG" sz="4000" dirty="0" smtClean="0"/>
              <a:t>. وفى تجربة أخرى </a:t>
            </a:r>
            <a:r>
              <a:rPr lang="ar-EG" sz="4000" u="sng" dirty="0" smtClean="0"/>
              <a:t>أخذ 3 جم</a:t>
            </a:r>
            <a:r>
              <a:rPr lang="ar-EG" sz="4000" dirty="0" smtClean="0"/>
              <a:t> من نفس العينة فلزم للتعادل معها 20 ملل </a:t>
            </a:r>
            <a:r>
              <a:rPr lang="en-US" sz="4000" dirty="0" smtClean="0"/>
              <a:t>KMnO</a:t>
            </a:r>
            <a:r>
              <a:rPr lang="en-US" sz="4000" baseline="-25000" dirty="0" smtClean="0"/>
              <a:t>4</a:t>
            </a:r>
            <a:r>
              <a:rPr lang="en-US" sz="4000" dirty="0" smtClean="0"/>
              <a:t> </a:t>
            </a:r>
            <a:r>
              <a:rPr lang="ar-EG" sz="4000" u="sng" dirty="0" smtClean="0"/>
              <a:t>0.2 </a:t>
            </a:r>
            <a:r>
              <a:rPr lang="ar-EG" sz="4000" u="sng" dirty="0" err="1" smtClean="0"/>
              <a:t>مولر</a:t>
            </a:r>
            <a:r>
              <a:rPr lang="ar-EG" sz="4000" dirty="0" smtClean="0"/>
              <a:t>.</a:t>
            </a:r>
            <a:endParaRPr lang="en-US" sz="4000" dirty="0" smtClean="0"/>
          </a:p>
          <a:p>
            <a:pPr lvl="0"/>
            <a:r>
              <a:rPr lang="ar-EG" sz="4000" dirty="0" smtClean="0"/>
              <a:t>احسب النسبة المئوية لكل مكون من مكونات العينة. </a:t>
            </a:r>
            <a:endParaRPr lang="en-US" sz="4000" dirty="0" smtClean="0"/>
          </a:p>
          <a:p>
            <a:pPr lvl="0"/>
            <a:r>
              <a:rPr lang="ar-EG" sz="4000" dirty="0" smtClean="0"/>
              <a:t> احسب درجة نقاوة العينة.     </a:t>
            </a:r>
            <a:endParaRPr lang="en-US" sz="4000" dirty="0" smtClean="0"/>
          </a:p>
          <a:p>
            <a:pPr lvl="0"/>
            <a:r>
              <a:rPr lang="ar-EG" sz="4000" dirty="0" smtClean="0"/>
              <a:t> احسب النسبة للشوائب.</a:t>
            </a:r>
            <a:endParaRPr lang="en-US" sz="4000" dirty="0" smtClean="0"/>
          </a:p>
          <a:p>
            <a:r>
              <a:rPr lang="ar-EG" sz="5100" b="1" dirty="0" smtClean="0">
                <a:solidFill>
                  <a:schemeClr val="accent1"/>
                </a:solidFill>
              </a:rPr>
              <a:t>الحـــل:</a:t>
            </a:r>
            <a:endParaRPr lang="en-US" sz="5100" dirty="0" smtClean="0">
              <a:solidFill>
                <a:schemeClr val="accent1"/>
              </a:solidFill>
            </a:endParaRPr>
          </a:p>
          <a:p>
            <a:r>
              <a:rPr lang="ar-EG" sz="3500" b="1" dirty="0" smtClean="0">
                <a:solidFill>
                  <a:schemeClr val="accent1"/>
                </a:solidFill>
              </a:rPr>
              <a:t>عدد مكافئات </a:t>
            </a:r>
            <a:r>
              <a:rPr lang="en-US" sz="3500" b="1" dirty="0" err="1" smtClean="0">
                <a:solidFill>
                  <a:schemeClr val="accent1"/>
                </a:solidFill>
              </a:rPr>
              <a:t>NaOH</a:t>
            </a:r>
            <a:r>
              <a:rPr lang="ar-EG" sz="3500" b="1" dirty="0" smtClean="0">
                <a:solidFill>
                  <a:schemeClr val="accent1"/>
                </a:solidFill>
              </a:rPr>
              <a:t> </a:t>
            </a:r>
            <a:r>
              <a:rPr lang="ar-EG" sz="3500" b="1" dirty="0" smtClean="0">
                <a:solidFill>
                  <a:schemeClr val="accent1"/>
                </a:solidFill>
              </a:rPr>
              <a:t>                 = </a:t>
            </a:r>
            <a:r>
              <a:rPr lang="ar-EG" sz="3500" b="1" dirty="0" smtClean="0">
                <a:solidFill>
                  <a:schemeClr val="accent1"/>
                </a:solidFill>
              </a:rPr>
              <a:t>عدد مكافئات حمض </a:t>
            </a:r>
            <a:r>
              <a:rPr lang="ar-EG" sz="3500" b="1" dirty="0" err="1" smtClean="0">
                <a:solidFill>
                  <a:schemeClr val="accent1"/>
                </a:solidFill>
              </a:rPr>
              <a:t>الأكساليك</a:t>
            </a:r>
            <a:endParaRPr lang="en-US" sz="3500" b="1" dirty="0" smtClean="0">
              <a:solidFill>
                <a:schemeClr val="accent1"/>
              </a:solidFill>
            </a:endParaRPr>
          </a:p>
          <a:p>
            <a:r>
              <a:rPr lang="ar-EG" b="1" dirty="0" smtClean="0"/>
              <a:t>      ح × </a:t>
            </a:r>
            <a:r>
              <a:rPr lang="ar-EG" b="1" dirty="0" err="1" smtClean="0"/>
              <a:t>ع</a:t>
            </a:r>
            <a:r>
              <a:rPr lang="ar-EG" b="1" dirty="0" smtClean="0"/>
              <a:t>		         كتلة حمض </a:t>
            </a:r>
            <a:r>
              <a:rPr lang="ar-EG" b="1" dirty="0" err="1" smtClean="0"/>
              <a:t>الأكساليك</a:t>
            </a:r>
            <a:r>
              <a:rPr lang="ar-EG" b="1" dirty="0" smtClean="0"/>
              <a:t> (جم)</a:t>
            </a:r>
            <a:endParaRPr lang="en-US" b="1" dirty="0" smtClean="0"/>
          </a:p>
          <a:p>
            <a:r>
              <a:rPr lang="ar-EG" b="1" dirty="0" smtClean="0"/>
              <a:t>     -------        </a:t>
            </a:r>
            <a:r>
              <a:rPr lang="ar-EG" b="1" dirty="0" smtClean="0"/>
              <a:t>                    =         ----------------------------</a:t>
            </a:r>
            <a:endParaRPr lang="en-US" b="1" dirty="0" smtClean="0"/>
          </a:p>
          <a:p>
            <a:r>
              <a:rPr lang="ar-EG" b="1" dirty="0" smtClean="0"/>
              <a:t>      1000		</a:t>
            </a:r>
            <a:r>
              <a:rPr lang="ar-EG" b="1" dirty="0" smtClean="0"/>
              <a:t>                 </a:t>
            </a:r>
            <a:r>
              <a:rPr lang="ar-EG" b="1" dirty="0" smtClean="0"/>
              <a:t>الوزن المكافئ</a:t>
            </a:r>
            <a:endParaRPr lang="en-US" b="1" dirty="0" smtClean="0"/>
          </a:p>
          <a:p>
            <a:r>
              <a:rPr lang="ar-EG" b="1" dirty="0" smtClean="0"/>
              <a:t>20  × 0.4	               </a:t>
            </a:r>
            <a:r>
              <a:rPr lang="ar-EG" b="1" dirty="0" smtClean="0"/>
              <a:t>          </a:t>
            </a:r>
            <a:r>
              <a:rPr lang="ar-EG" b="1" dirty="0" smtClean="0"/>
              <a:t>كتلة حمض </a:t>
            </a:r>
            <a:r>
              <a:rPr lang="ar-EG" b="1" dirty="0" err="1" smtClean="0"/>
              <a:t>الأكساليك</a:t>
            </a:r>
            <a:r>
              <a:rPr lang="ar-EG" b="1" dirty="0" smtClean="0"/>
              <a:t> (جم)</a:t>
            </a:r>
            <a:endParaRPr lang="en-US" b="1" dirty="0" smtClean="0"/>
          </a:p>
          <a:p>
            <a:r>
              <a:rPr lang="ar-EG" b="1" dirty="0" smtClean="0"/>
              <a:t>--------           </a:t>
            </a:r>
            <a:r>
              <a:rPr lang="ar-EG" b="1" dirty="0" smtClean="0"/>
              <a:t>                     </a:t>
            </a:r>
            <a:r>
              <a:rPr lang="ar-EG" b="1" dirty="0" smtClean="0"/>
              <a:t>=            --------------------             </a:t>
            </a:r>
            <a:r>
              <a:rPr lang="ar-EG" b="1" dirty="0" smtClean="0"/>
              <a:t>                                                                    </a:t>
            </a:r>
            <a:r>
              <a:rPr lang="ar-EG" b="1" dirty="0" smtClean="0"/>
              <a:t>1000       		</a:t>
            </a:r>
            <a:r>
              <a:rPr lang="ar-EG" b="1" dirty="0" smtClean="0"/>
              <a:t>                 </a:t>
            </a:r>
            <a:r>
              <a:rPr lang="ar-EG" b="1" u="sng" dirty="0" smtClean="0"/>
              <a:t>90</a:t>
            </a:r>
            <a:endParaRPr lang="en-US" b="1" dirty="0" smtClean="0"/>
          </a:p>
          <a:p>
            <a:r>
              <a:rPr lang="ar-EG" b="1" dirty="0" smtClean="0"/>
              <a:t>			</a:t>
            </a:r>
            <a:r>
              <a:rPr lang="ar-EG" b="1" dirty="0" smtClean="0"/>
              <a:t>                  </a:t>
            </a:r>
            <a:r>
              <a:rPr lang="ar-EG" b="1" dirty="0" smtClean="0"/>
              <a:t>2</a:t>
            </a:r>
            <a:endParaRPr lang="en-US" b="1" dirty="0" smtClean="0"/>
          </a:p>
          <a:p>
            <a:r>
              <a:rPr lang="ar-EG" b="1" dirty="0" smtClean="0"/>
              <a:t>			     20 × 0.4 × 45</a:t>
            </a:r>
            <a:endParaRPr lang="en-US" b="1" dirty="0" smtClean="0"/>
          </a:p>
          <a:p>
            <a:r>
              <a:rPr lang="ar-EG" b="1" dirty="0" smtClean="0"/>
              <a:t>كتلة حمض </a:t>
            </a:r>
            <a:r>
              <a:rPr lang="ar-EG" b="1" dirty="0" err="1" smtClean="0"/>
              <a:t>الأكساليك</a:t>
            </a:r>
            <a:r>
              <a:rPr lang="ar-EG" b="1" dirty="0" smtClean="0"/>
              <a:t>                  </a:t>
            </a:r>
            <a:r>
              <a:rPr lang="ar-EG" b="1" dirty="0" smtClean="0"/>
              <a:t>=  </a:t>
            </a:r>
            <a:r>
              <a:rPr lang="ar-EG" b="1" dirty="0" smtClean="0"/>
              <a:t>          -----------------                    </a:t>
            </a:r>
            <a:r>
              <a:rPr lang="ar-EG" b="1" dirty="0" smtClean="0"/>
              <a:t>=    0.36 جم</a:t>
            </a:r>
            <a:endParaRPr lang="en-US" b="1" dirty="0" smtClean="0"/>
          </a:p>
          <a:p>
            <a:r>
              <a:rPr lang="ar-EG" b="1" dirty="0" smtClean="0"/>
              <a:t>			           </a:t>
            </a:r>
            <a:r>
              <a:rPr lang="ar-EG" b="1" dirty="0" smtClean="0"/>
              <a:t>1000</a:t>
            </a:r>
          </a:p>
          <a:p>
            <a:endParaRPr lang="ar-EG" b="1" dirty="0" smtClean="0"/>
          </a:p>
          <a:p>
            <a:pPr lvl="1"/>
            <a:r>
              <a:rPr lang="ar-EG" sz="3500" b="1" dirty="0" smtClean="0">
                <a:solidFill>
                  <a:schemeClr val="accent1"/>
                </a:solidFill>
              </a:rPr>
              <a:t>عدد </a:t>
            </a:r>
            <a:r>
              <a:rPr lang="ar-EG" sz="3500" b="1" dirty="0" smtClean="0">
                <a:solidFill>
                  <a:schemeClr val="accent1"/>
                </a:solidFill>
              </a:rPr>
              <a:t>مكافئات </a:t>
            </a:r>
            <a:r>
              <a:rPr lang="en-US" sz="3500" b="1" dirty="0" smtClean="0">
                <a:solidFill>
                  <a:schemeClr val="accent1"/>
                </a:solidFill>
              </a:rPr>
              <a:t>KMnO</a:t>
            </a:r>
            <a:r>
              <a:rPr lang="en-US" sz="3500" b="1" baseline="-25000" dirty="0" smtClean="0">
                <a:solidFill>
                  <a:schemeClr val="accent1"/>
                </a:solidFill>
              </a:rPr>
              <a:t>4</a:t>
            </a:r>
            <a:r>
              <a:rPr lang="ar-EG" sz="3500" b="1" dirty="0" smtClean="0">
                <a:solidFill>
                  <a:schemeClr val="accent1"/>
                </a:solidFill>
              </a:rPr>
              <a:t> = عدد مكافئات حمض </a:t>
            </a:r>
            <a:r>
              <a:rPr lang="ar-EG" sz="3500" b="1" dirty="0" err="1" smtClean="0">
                <a:solidFill>
                  <a:schemeClr val="accent1"/>
                </a:solidFill>
              </a:rPr>
              <a:t>الأكساليك</a:t>
            </a:r>
            <a:r>
              <a:rPr lang="ar-EG" sz="3500" b="1" dirty="0" smtClean="0">
                <a:solidFill>
                  <a:schemeClr val="accent1"/>
                </a:solidFill>
              </a:rPr>
              <a:t> + </a:t>
            </a:r>
            <a:r>
              <a:rPr lang="ar-EG" sz="3500" b="1" dirty="0" err="1" smtClean="0">
                <a:solidFill>
                  <a:schemeClr val="accent1"/>
                </a:solidFill>
              </a:rPr>
              <a:t>أكسالات</a:t>
            </a:r>
            <a:r>
              <a:rPr lang="ar-EG" sz="3500" b="1" dirty="0" smtClean="0">
                <a:solidFill>
                  <a:schemeClr val="accent1"/>
                </a:solidFill>
              </a:rPr>
              <a:t> الصوديوم</a:t>
            </a:r>
            <a:endParaRPr lang="en-US" sz="3500" b="1" dirty="0" smtClean="0">
              <a:solidFill>
                <a:schemeClr val="accent1"/>
              </a:solidFill>
            </a:endParaRPr>
          </a:p>
          <a:p>
            <a:r>
              <a:rPr lang="ar-EG" b="1" dirty="0" smtClean="0"/>
              <a:t>ح  ×  </a:t>
            </a:r>
            <a:r>
              <a:rPr lang="ar-EG" b="1" dirty="0" err="1" smtClean="0"/>
              <a:t>ع</a:t>
            </a:r>
            <a:r>
              <a:rPr lang="ar-EG" b="1" dirty="0" smtClean="0"/>
              <a:t>	          </a:t>
            </a:r>
            <a:r>
              <a:rPr lang="ar-EG" b="1" dirty="0" smtClean="0"/>
              <a:t>          </a:t>
            </a:r>
            <a:r>
              <a:rPr lang="ar-EG" b="1" dirty="0" smtClean="0"/>
              <a:t>كتلة حمض </a:t>
            </a:r>
            <a:r>
              <a:rPr lang="ar-EG" b="1" dirty="0" err="1" smtClean="0"/>
              <a:t>الأكساليك</a:t>
            </a:r>
            <a:r>
              <a:rPr lang="ar-EG" b="1" dirty="0" smtClean="0"/>
              <a:t>       </a:t>
            </a:r>
            <a:r>
              <a:rPr lang="ar-EG" b="1" dirty="0" smtClean="0"/>
              <a:t>              </a:t>
            </a:r>
            <a:r>
              <a:rPr lang="ar-EG" b="1" dirty="0" smtClean="0"/>
              <a:t>كتلة </a:t>
            </a:r>
            <a:r>
              <a:rPr lang="ar-EG" b="1" dirty="0" err="1" smtClean="0"/>
              <a:t>أكسالات</a:t>
            </a:r>
            <a:r>
              <a:rPr lang="ar-EG" b="1" dirty="0" smtClean="0"/>
              <a:t> الصوديوم</a:t>
            </a:r>
            <a:endParaRPr lang="en-US" b="1" dirty="0" smtClean="0"/>
          </a:p>
          <a:p>
            <a:r>
              <a:rPr lang="ar-EG" b="1" dirty="0" smtClean="0"/>
              <a:t>-------                   =   </a:t>
            </a:r>
            <a:r>
              <a:rPr lang="ar-EG" b="1" dirty="0" smtClean="0"/>
              <a:t>--------------------             </a:t>
            </a:r>
            <a:r>
              <a:rPr lang="ar-EG" b="1" dirty="0" smtClean="0"/>
              <a:t>+      </a:t>
            </a:r>
            <a:r>
              <a:rPr lang="ar-EG" b="1" dirty="0" smtClean="0"/>
              <a:t>---------------------</a:t>
            </a:r>
            <a:endParaRPr lang="en-US" b="1" dirty="0" smtClean="0"/>
          </a:p>
          <a:p>
            <a:r>
              <a:rPr lang="ar-EG" b="1" dirty="0" smtClean="0"/>
              <a:t>1000  		     الوزن المكافئ	</a:t>
            </a:r>
            <a:r>
              <a:rPr lang="ar-EG" b="1" dirty="0" smtClean="0"/>
              <a:t>           </a:t>
            </a:r>
            <a:r>
              <a:rPr lang="ar-EG" b="1" dirty="0" smtClean="0"/>
              <a:t>الوزن المكافئ</a:t>
            </a:r>
            <a:endParaRPr lang="en-US" b="1"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rmAutofit fontScale="90000"/>
          </a:bodyPr>
          <a:lstStyle/>
          <a:p>
            <a:r>
              <a:rPr lang="ar-EG" dirty="0" smtClean="0"/>
              <a:t>.</a:t>
            </a:r>
            <a:endParaRPr lang="ar-EG" dirty="0"/>
          </a:p>
        </p:txBody>
      </p:sp>
      <p:sp>
        <p:nvSpPr>
          <p:cNvPr id="3" name="عنصر نائب للمحتوى 2"/>
          <p:cNvSpPr>
            <a:spLocks noGrp="1"/>
          </p:cNvSpPr>
          <p:nvPr>
            <p:ph idx="1"/>
          </p:nvPr>
        </p:nvSpPr>
        <p:spPr>
          <a:xfrm>
            <a:off x="457200" y="785794"/>
            <a:ext cx="8229600" cy="5857916"/>
          </a:xfrm>
        </p:spPr>
        <p:txBody>
          <a:bodyPr>
            <a:normAutofit fontScale="32500" lnSpcReduction="20000"/>
          </a:bodyPr>
          <a:lstStyle/>
          <a:p>
            <a:r>
              <a:rPr lang="ar-EG" sz="5500" b="1" dirty="0" smtClean="0"/>
              <a:t>20×0.2×</a:t>
            </a:r>
            <a:r>
              <a:rPr lang="ar-EG" sz="5500" b="1" u="sng" dirty="0" smtClean="0"/>
              <a:t>5</a:t>
            </a:r>
            <a:r>
              <a:rPr lang="ar-EG" sz="5500" b="1" dirty="0" smtClean="0"/>
              <a:t>	                </a:t>
            </a:r>
            <a:r>
              <a:rPr lang="ar-EG" sz="5500" b="1" dirty="0" smtClean="0"/>
              <a:t>     </a:t>
            </a:r>
            <a:r>
              <a:rPr lang="ar-EG" sz="5500" b="1" u="sng" dirty="0" smtClean="0"/>
              <a:t>2</a:t>
            </a:r>
            <a:r>
              <a:rPr lang="ar-EG" sz="5500" b="1" dirty="0" smtClean="0"/>
              <a:t> × 0.36             </a:t>
            </a:r>
            <a:r>
              <a:rPr lang="ar-EG" sz="5500" b="1" dirty="0" smtClean="0"/>
              <a:t>          </a:t>
            </a:r>
            <a:r>
              <a:rPr lang="ar-EG" sz="5500" b="1" dirty="0" smtClean="0"/>
              <a:t>كتلة </a:t>
            </a:r>
            <a:r>
              <a:rPr lang="ar-EG" sz="5500" b="1" dirty="0" err="1" smtClean="0"/>
              <a:t>أكسالات</a:t>
            </a:r>
            <a:r>
              <a:rPr lang="ar-EG" sz="5500" b="1" dirty="0" smtClean="0"/>
              <a:t> الصوديوم                    </a:t>
            </a:r>
            <a:endParaRPr lang="en-US" sz="5500" b="1" dirty="0" smtClean="0"/>
          </a:p>
          <a:p>
            <a:r>
              <a:rPr lang="ar-EG" sz="5500" b="1" dirty="0" smtClean="0"/>
              <a:t>--------------             </a:t>
            </a:r>
            <a:r>
              <a:rPr lang="ar-EG" sz="5500" b="1" dirty="0" smtClean="0"/>
              <a:t>=            </a:t>
            </a:r>
            <a:r>
              <a:rPr lang="ar-EG" sz="5500" b="1" dirty="0" smtClean="0"/>
              <a:t>-------------          </a:t>
            </a:r>
            <a:r>
              <a:rPr lang="ar-EG" sz="5500" b="1" dirty="0" smtClean="0"/>
              <a:t>+          </a:t>
            </a:r>
            <a:r>
              <a:rPr lang="ar-EG" sz="5500" b="1" dirty="0" smtClean="0"/>
              <a:t>-------------------                               1000    </a:t>
            </a:r>
            <a:r>
              <a:rPr lang="ar-EG" sz="5500" b="1" dirty="0" smtClean="0"/>
              <a:t>		             </a:t>
            </a:r>
            <a:r>
              <a:rPr lang="ar-EG" sz="5500" b="1" u="sng" dirty="0" smtClean="0"/>
              <a:t>90</a:t>
            </a:r>
            <a:r>
              <a:rPr lang="ar-EG" sz="5500" b="1" dirty="0" smtClean="0"/>
              <a:t>		</a:t>
            </a:r>
            <a:r>
              <a:rPr lang="ar-EG" sz="5500" b="1" dirty="0" smtClean="0"/>
              <a:t>        </a:t>
            </a:r>
            <a:r>
              <a:rPr lang="ar-EG" sz="5500" b="1" u="sng" dirty="0" smtClean="0"/>
              <a:t>134</a:t>
            </a:r>
            <a:endParaRPr lang="en-US" sz="5500" b="1" dirty="0" smtClean="0"/>
          </a:p>
          <a:p>
            <a:r>
              <a:rPr lang="ar-EG" sz="5500" b="1" dirty="0" smtClean="0"/>
              <a:t>			              2	</a:t>
            </a:r>
            <a:r>
              <a:rPr lang="ar-EG" sz="5500" b="1" dirty="0" smtClean="0"/>
              <a:t>                         </a:t>
            </a:r>
            <a:r>
              <a:rPr lang="ar-EG" sz="5500" b="1" dirty="0" smtClean="0"/>
              <a:t>2</a:t>
            </a:r>
            <a:endParaRPr lang="en-US" sz="5500" b="1" dirty="0" smtClean="0"/>
          </a:p>
          <a:p>
            <a:r>
              <a:rPr lang="ar-EG" sz="5500" b="1" dirty="0" smtClean="0"/>
              <a:t> 20		                 </a:t>
            </a:r>
            <a:r>
              <a:rPr lang="ar-EG" sz="5500" b="1" dirty="0" smtClean="0"/>
              <a:t>          </a:t>
            </a:r>
            <a:r>
              <a:rPr lang="ar-EG" sz="5500" b="1" dirty="0" smtClean="0"/>
              <a:t>0.72                </a:t>
            </a:r>
            <a:r>
              <a:rPr lang="ar-EG" sz="5500" b="1" dirty="0" smtClean="0"/>
              <a:t>          </a:t>
            </a:r>
            <a:r>
              <a:rPr lang="ar-EG" sz="5500" b="1" dirty="0" smtClean="0"/>
              <a:t>كتلة </a:t>
            </a:r>
            <a:r>
              <a:rPr lang="ar-EG" sz="5500" b="1" dirty="0" err="1" smtClean="0"/>
              <a:t>أكسالات</a:t>
            </a:r>
            <a:r>
              <a:rPr lang="ar-EG" sz="5500" b="1" dirty="0" smtClean="0"/>
              <a:t> الصوديوم</a:t>
            </a:r>
            <a:endParaRPr lang="en-US" sz="5500" b="1" dirty="0" smtClean="0"/>
          </a:p>
          <a:p>
            <a:r>
              <a:rPr lang="ar-EG" sz="5500" b="1" dirty="0" smtClean="0"/>
              <a:t>-------         </a:t>
            </a:r>
            <a:r>
              <a:rPr lang="ar-EG" sz="5500" b="1" dirty="0" smtClean="0"/>
              <a:t>            </a:t>
            </a:r>
            <a:r>
              <a:rPr lang="ar-EG" sz="5500" b="1" dirty="0" smtClean="0"/>
              <a:t>=              </a:t>
            </a:r>
            <a:r>
              <a:rPr lang="ar-EG" sz="5500" b="1" dirty="0" smtClean="0"/>
              <a:t>--------------       +           ---------------------                    1000    </a:t>
            </a:r>
            <a:r>
              <a:rPr lang="ar-EG" sz="5500" b="1" dirty="0" smtClean="0"/>
              <a:t>	  	     </a:t>
            </a:r>
            <a:r>
              <a:rPr lang="ar-EG" sz="5500" b="1" dirty="0" smtClean="0"/>
              <a:t>        </a:t>
            </a:r>
            <a:r>
              <a:rPr lang="ar-EG" sz="5500" b="1" dirty="0" smtClean="0"/>
              <a:t>45  		</a:t>
            </a:r>
            <a:r>
              <a:rPr lang="ar-EG" sz="5500" b="1" dirty="0" smtClean="0"/>
              <a:t>            </a:t>
            </a:r>
            <a:r>
              <a:rPr lang="ar-EG" sz="5500" b="1" dirty="0" smtClean="0"/>
              <a:t>67</a:t>
            </a:r>
            <a:endParaRPr lang="en-US" sz="5500" b="1" dirty="0" smtClean="0"/>
          </a:p>
          <a:p>
            <a:r>
              <a:rPr lang="ar-EG" sz="5500" b="1" dirty="0" smtClean="0"/>
              <a:t>         	                  </a:t>
            </a:r>
            <a:r>
              <a:rPr lang="ar-EG" sz="5500" b="1" dirty="0" smtClean="0"/>
              <a:t>   </a:t>
            </a:r>
            <a:r>
              <a:rPr lang="ar-EG" sz="5500" b="1" dirty="0" smtClean="0"/>
              <a:t>كتلة </a:t>
            </a:r>
            <a:r>
              <a:rPr lang="ar-EG" sz="5500" b="1" dirty="0" err="1" smtClean="0"/>
              <a:t>أكسالات</a:t>
            </a:r>
            <a:r>
              <a:rPr lang="ar-EG" sz="5500" b="1" dirty="0" smtClean="0"/>
              <a:t> الصوديوم</a:t>
            </a:r>
            <a:endParaRPr lang="en-US" sz="5500" b="1" dirty="0" smtClean="0"/>
          </a:p>
          <a:p>
            <a:r>
              <a:rPr lang="ar-EG" sz="5500" b="1" dirty="0" smtClean="0"/>
              <a:t>0.02 – 0.016   </a:t>
            </a:r>
            <a:r>
              <a:rPr lang="ar-EG" sz="5500" b="1" dirty="0" smtClean="0"/>
              <a:t>       </a:t>
            </a:r>
            <a:r>
              <a:rPr lang="ar-EG" sz="5500" b="1" dirty="0" smtClean="0"/>
              <a:t>=             </a:t>
            </a:r>
            <a:r>
              <a:rPr lang="ar-EG" sz="5500" b="1" dirty="0" smtClean="0"/>
              <a:t>----------------------</a:t>
            </a:r>
            <a:endParaRPr lang="en-US" sz="5500" b="1" dirty="0" smtClean="0"/>
          </a:p>
          <a:p>
            <a:r>
              <a:rPr lang="ar-EG" sz="5500" b="1" dirty="0" smtClean="0"/>
              <a:t>	 		</a:t>
            </a:r>
            <a:r>
              <a:rPr lang="ar-EG" sz="5500" b="1" dirty="0" smtClean="0"/>
              <a:t>                  </a:t>
            </a:r>
            <a:r>
              <a:rPr lang="ar-EG" sz="5500" b="1" dirty="0" smtClean="0"/>
              <a:t>67</a:t>
            </a:r>
            <a:endParaRPr lang="en-US" sz="5500" b="1" dirty="0" smtClean="0"/>
          </a:p>
          <a:p>
            <a:r>
              <a:rPr lang="ar-EG" sz="5500" b="1" dirty="0" smtClean="0"/>
              <a:t>كتلة </a:t>
            </a:r>
            <a:r>
              <a:rPr lang="ar-EG" sz="5500" b="1" dirty="0" err="1" smtClean="0"/>
              <a:t>أكسالات</a:t>
            </a:r>
            <a:r>
              <a:rPr lang="ar-EG" sz="5500" b="1" dirty="0" smtClean="0"/>
              <a:t> الصوديوم </a:t>
            </a:r>
            <a:r>
              <a:rPr lang="ar-EG" sz="5500" b="1" dirty="0" smtClean="0"/>
              <a:t>  =   </a:t>
            </a:r>
            <a:r>
              <a:rPr lang="ar-EG" sz="5500" b="1" dirty="0" smtClean="0"/>
              <a:t>0.004  ×  67         </a:t>
            </a:r>
            <a:r>
              <a:rPr lang="ar-EG" sz="5500" b="1" dirty="0" smtClean="0"/>
              <a:t>              </a:t>
            </a:r>
            <a:r>
              <a:rPr lang="ar-EG" sz="5500" b="1" dirty="0" smtClean="0"/>
              <a:t>= 0.268 جم</a:t>
            </a:r>
            <a:endParaRPr lang="en-US" sz="5500" b="1" dirty="0" smtClean="0"/>
          </a:p>
          <a:p>
            <a:r>
              <a:rPr lang="ar-EG" sz="5500" b="1" dirty="0" smtClean="0"/>
              <a:t>			          </a:t>
            </a:r>
            <a:endParaRPr lang="en-US" sz="5500" b="1" dirty="0" smtClean="0"/>
          </a:p>
          <a:p>
            <a:r>
              <a:rPr lang="ar-EG" sz="5500" b="1" dirty="0" smtClean="0"/>
              <a:t>                                         0.36 × 100</a:t>
            </a:r>
            <a:endParaRPr lang="en-US" sz="5500" b="1" dirty="0" smtClean="0"/>
          </a:p>
          <a:p>
            <a:r>
              <a:rPr lang="ar-EG" sz="5500" b="1" dirty="0" smtClean="0"/>
              <a:t>% لحمض </a:t>
            </a:r>
            <a:r>
              <a:rPr lang="ar-EG" sz="5500" b="1" dirty="0" err="1" smtClean="0"/>
              <a:t>الأكساليك</a:t>
            </a:r>
            <a:r>
              <a:rPr lang="ar-EG" sz="5500" b="1" dirty="0" smtClean="0"/>
              <a:t>      =      ---------------     </a:t>
            </a:r>
            <a:r>
              <a:rPr lang="ar-EG" sz="5500" b="1" dirty="0" smtClean="0"/>
              <a:t>                </a:t>
            </a:r>
            <a:r>
              <a:rPr lang="ar-EG" sz="5500" b="1" dirty="0" smtClean="0"/>
              <a:t>=  24%</a:t>
            </a:r>
            <a:endParaRPr lang="en-US" sz="5500" b="1" dirty="0" smtClean="0"/>
          </a:p>
          <a:p>
            <a:r>
              <a:rPr lang="ar-EG" sz="5500" b="1" dirty="0" smtClean="0"/>
              <a:t>			</a:t>
            </a:r>
            <a:r>
              <a:rPr lang="ar-EG" sz="5500" b="1" dirty="0" smtClean="0"/>
              <a:t>        </a:t>
            </a:r>
            <a:r>
              <a:rPr lang="ar-EG" sz="5500" b="1" dirty="0" smtClean="0"/>
              <a:t>1.5</a:t>
            </a:r>
            <a:endParaRPr lang="en-US" sz="5500" b="1" dirty="0" smtClean="0"/>
          </a:p>
          <a:p>
            <a:r>
              <a:rPr lang="ar-EG" sz="5500" b="1" dirty="0" smtClean="0"/>
              <a:t>			</a:t>
            </a:r>
            <a:r>
              <a:rPr lang="ar-EG" sz="5500" b="1" dirty="0" smtClean="0"/>
              <a:t>0.268 </a:t>
            </a:r>
            <a:r>
              <a:rPr lang="ar-EG" sz="5500" b="1" dirty="0" smtClean="0"/>
              <a:t>× 100</a:t>
            </a:r>
            <a:endParaRPr lang="en-US" sz="5500" b="1" dirty="0" smtClean="0"/>
          </a:p>
          <a:p>
            <a:r>
              <a:rPr lang="ar-EG" sz="5500" b="1" dirty="0" smtClean="0"/>
              <a:t>% </a:t>
            </a:r>
            <a:r>
              <a:rPr lang="ar-EG" sz="5500" b="1" dirty="0" err="1" smtClean="0"/>
              <a:t>لأكسالات</a:t>
            </a:r>
            <a:r>
              <a:rPr lang="ar-EG" sz="5500" b="1" dirty="0" smtClean="0"/>
              <a:t> الصوديوم   = </a:t>
            </a:r>
            <a:r>
              <a:rPr lang="ar-EG" sz="5500" b="1" dirty="0" smtClean="0"/>
              <a:t>    ----------------                     </a:t>
            </a:r>
            <a:r>
              <a:rPr lang="ar-EG" sz="5500" b="1" dirty="0" smtClean="0"/>
              <a:t>= 8.93%</a:t>
            </a:r>
            <a:endParaRPr lang="en-US" sz="5500" b="1" dirty="0" smtClean="0"/>
          </a:p>
          <a:p>
            <a:r>
              <a:rPr lang="ar-EG" sz="5500" b="1" dirty="0" smtClean="0"/>
              <a:t>			</a:t>
            </a:r>
            <a:r>
              <a:rPr lang="ar-EG" sz="5500" b="1" dirty="0" smtClean="0"/>
              <a:t>        </a:t>
            </a:r>
            <a:r>
              <a:rPr lang="ar-EG" sz="5500" b="1" dirty="0" smtClean="0"/>
              <a:t>3</a:t>
            </a:r>
            <a:endParaRPr lang="en-US" sz="5500" b="1" dirty="0" smtClean="0"/>
          </a:p>
          <a:p>
            <a:r>
              <a:rPr lang="ar-EG" sz="5500" b="1" dirty="0" smtClean="0"/>
              <a:t>درجة نقاوة </a:t>
            </a:r>
            <a:r>
              <a:rPr lang="ar-EG" sz="5500" b="1" dirty="0" smtClean="0"/>
              <a:t>العينة         </a:t>
            </a:r>
            <a:r>
              <a:rPr lang="ar-EG" sz="5500" b="1" dirty="0" smtClean="0"/>
              <a:t>=    24 + 8.93 </a:t>
            </a:r>
            <a:r>
              <a:rPr lang="ar-EG" sz="5500" b="1" dirty="0" smtClean="0"/>
              <a:t>            = </a:t>
            </a:r>
            <a:r>
              <a:rPr lang="ar-EG" sz="5500" b="1" dirty="0" smtClean="0"/>
              <a:t>32.93%</a:t>
            </a:r>
            <a:endParaRPr lang="en-US" sz="5500" b="1" dirty="0" smtClean="0"/>
          </a:p>
          <a:p>
            <a:r>
              <a:rPr lang="ar-EG" sz="5500" b="1" dirty="0" smtClean="0"/>
              <a:t>% </a:t>
            </a:r>
            <a:r>
              <a:rPr lang="ar-EG" sz="5500" b="1" dirty="0" smtClean="0"/>
              <a:t>الشوائب               </a:t>
            </a:r>
            <a:r>
              <a:rPr lang="ar-EG" sz="5500" b="1" dirty="0" smtClean="0"/>
              <a:t>= 100  -  32.93 </a:t>
            </a:r>
            <a:r>
              <a:rPr lang="ar-EG" sz="5500" b="1" dirty="0" smtClean="0"/>
              <a:t>           = </a:t>
            </a:r>
            <a:r>
              <a:rPr lang="ar-EG" sz="5500" b="1" dirty="0" smtClean="0"/>
              <a:t>67.07%</a:t>
            </a:r>
            <a:endParaRPr lang="en-US" sz="5500" b="1" dirty="0" smtClean="0"/>
          </a:p>
          <a:p>
            <a:endParaRPr lang="ar-EG"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algn="r"/>
            <a:r>
              <a:rPr lang="ar-EG" b="1" dirty="0" smtClean="0"/>
              <a:t/>
            </a:r>
            <a:br>
              <a:rPr lang="ar-EG" b="1" dirty="0" smtClean="0"/>
            </a:br>
            <a:r>
              <a:rPr lang="ar-EG" sz="3600" b="1" dirty="0" smtClean="0">
                <a:solidFill>
                  <a:schemeClr val="accent2"/>
                </a:solidFill>
              </a:rPr>
              <a:t>ضبط </a:t>
            </a:r>
            <a:r>
              <a:rPr lang="ar-EG" sz="3600" b="1" dirty="0" smtClean="0">
                <a:solidFill>
                  <a:schemeClr val="accent2"/>
                </a:solidFill>
              </a:rPr>
              <a:t>المعادلات الأيونية الخاصة بالتأكسد والاختزال:</a:t>
            </a:r>
            <a:r>
              <a:rPr lang="en-US" dirty="0" smtClean="0">
                <a:solidFill>
                  <a:schemeClr val="accent2"/>
                </a:solidFill>
              </a:rPr>
              <a:t/>
            </a:r>
            <a:br>
              <a:rPr lang="en-US" dirty="0" smtClean="0">
                <a:solidFill>
                  <a:schemeClr val="accent2"/>
                </a:solidFill>
              </a:rPr>
            </a:br>
            <a:endParaRPr lang="ar-EG" dirty="0">
              <a:solidFill>
                <a:schemeClr val="accent2"/>
              </a:solidFill>
            </a:endParaRPr>
          </a:p>
        </p:txBody>
      </p:sp>
      <p:sp>
        <p:nvSpPr>
          <p:cNvPr id="3" name="عنصر نائب للمحتوى 2"/>
          <p:cNvSpPr>
            <a:spLocks noGrp="1"/>
          </p:cNvSpPr>
          <p:nvPr>
            <p:ph idx="1"/>
          </p:nvPr>
        </p:nvSpPr>
        <p:spPr>
          <a:xfrm>
            <a:off x="457200" y="1071546"/>
            <a:ext cx="8229600" cy="5500726"/>
          </a:xfrm>
        </p:spPr>
        <p:txBody>
          <a:bodyPr>
            <a:normAutofit fontScale="62500" lnSpcReduction="20000"/>
          </a:bodyPr>
          <a:lstStyle/>
          <a:p>
            <a:r>
              <a:rPr lang="ar-EG" dirty="0" smtClean="0"/>
              <a:t>	هناك طريقتان لضبط معادلات الأكسدة والاختزال:</a:t>
            </a:r>
            <a:endParaRPr lang="en-US" dirty="0" smtClean="0"/>
          </a:p>
          <a:p>
            <a:r>
              <a:rPr lang="ar-EG" b="1" dirty="0" smtClean="0">
                <a:solidFill>
                  <a:schemeClr val="accent2"/>
                </a:solidFill>
              </a:rPr>
              <a:t>الطريقة الأولى:</a:t>
            </a:r>
            <a:endParaRPr lang="en-US" dirty="0" smtClean="0">
              <a:solidFill>
                <a:schemeClr val="accent2"/>
              </a:solidFill>
            </a:endParaRPr>
          </a:p>
          <a:p>
            <a:r>
              <a:rPr lang="ar-EG" dirty="0" smtClean="0"/>
              <a:t>	تعتمد هذه الطريقة على كتابة التفاعل </a:t>
            </a:r>
            <a:r>
              <a:rPr lang="ar-EG" dirty="0" err="1" smtClean="0"/>
              <a:t>فى</a:t>
            </a:r>
            <a:r>
              <a:rPr lang="ar-EG" dirty="0" smtClean="0"/>
              <a:t> صورة معادلتين نصفيتين تشير أولهما إلى فقد </a:t>
            </a:r>
            <a:r>
              <a:rPr lang="ar-EG" dirty="0" err="1" smtClean="0"/>
              <a:t>الالكترون</a:t>
            </a:r>
            <a:r>
              <a:rPr lang="ar-EG" dirty="0" smtClean="0"/>
              <a:t> من العامل المختزل وتوضح الثانية اكتساب الالكترونات بواسطة العامل المؤكسد وتعرف هذه الطريقة بطريقة الأيون – الإلكترون </a:t>
            </a:r>
            <a:r>
              <a:rPr lang="en-US" dirty="0" smtClean="0"/>
              <a:t>Ion electron method</a:t>
            </a:r>
            <a:r>
              <a:rPr lang="ar-EG" dirty="0" smtClean="0"/>
              <a:t> ويراعى النقط </a:t>
            </a:r>
            <a:r>
              <a:rPr lang="ar-EG" dirty="0" err="1" smtClean="0"/>
              <a:t>الاتية</a:t>
            </a:r>
            <a:r>
              <a:rPr lang="ar-EG" dirty="0" smtClean="0"/>
              <a:t> عند ضبط المعادلات:</a:t>
            </a:r>
            <a:endParaRPr lang="en-US" dirty="0" smtClean="0"/>
          </a:p>
          <a:p>
            <a:pPr lvl="0"/>
            <a:r>
              <a:rPr lang="ar-EG" dirty="0" smtClean="0"/>
              <a:t>1- كتابة </a:t>
            </a:r>
            <a:r>
              <a:rPr lang="ar-EG" dirty="0" smtClean="0"/>
              <a:t>الرموز الكيميائية الصحيحة لكل من المادة والناتج منها.</a:t>
            </a:r>
            <a:endParaRPr lang="en-US" dirty="0" smtClean="0"/>
          </a:p>
          <a:p>
            <a:pPr lvl="0"/>
            <a:r>
              <a:rPr lang="ar-EG" dirty="0" smtClean="0"/>
              <a:t>2- تضبط </a:t>
            </a:r>
            <a:r>
              <a:rPr lang="ar-EG" dirty="0" smtClean="0"/>
              <a:t>المعادلة من الناحية الكيميائية أولا من ناحية العناصر (عدا الأيدروجين والأكسجين).</a:t>
            </a:r>
            <a:endParaRPr lang="en-US" dirty="0" smtClean="0"/>
          </a:p>
          <a:p>
            <a:pPr lvl="0"/>
            <a:r>
              <a:rPr lang="ar-EG" dirty="0" smtClean="0"/>
              <a:t>3- تضبط </a:t>
            </a:r>
            <a:r>
              <a:rPr lang="ar-EG" dirty="0" smtClean="0"/>
              <a:t>المعادلة من ناحية الأكسجين وذلك بإضافة الماء ثم من ناحية الأيدروجين وذلك بإضافة أيون الأيدروجين.</a:t>
            </a:r>
            <a:endParaRPr lang="en-US" dirty="0" smtClean="0"/>
          </a:p>
          <a:p>
            <a:pPr lvl="0"/>
            <a:r>
              <a:rPr lang="ar-EG" dirty="0" smtClean="0"/>
              <a:t>4- تضبط </a:t>
            </a:r>
            <a:r>
              <a:rPr lang="ar-EG" dirty="0" smtClean="0"/>
              <a:t>المعادلة كهربائيا بإضافة العدد الصحيح من </a:t>
            </a:r>
            <a:r>
              <a:rPr lang="ar-EG" dirty="0" err="1" smtClean="0"/>
              <a:t>الآلكترونات</a:t>
            </a:r>
            <a:r>
              <a:rPr lang="ar-EG" dirty="0" smtClean="0"/>
              <a:t> </a:t>
            </a:r>
            <a:r>
              <a:rPr lang="ar-EG" dirty="0" err="1" smtClean="0"/>
              <a:t>فى</a:t>
            </a:r>
            <a:r>
              <a:rPr lang="ar-EG" dirty="0" smtClean="0"/>
              <a:t> الجانب المناسب من المعادلة.</a:t>
            </a:r>
            <a:endParaRPr lang="en-US" dirty="0" smtClean="0"/>
          </a:p>
          <a:p>
            <a:pPr lvl="0"/>
            <a:r>
              <a:rPr lang="ar-EG" dirty="0" smtClean="0"/>
              <a:t>5- عند </a:t>
            </a:r>
            <a:r>
              <a:rPr lang="ar-EG" dirty="0" smtClean="0"/>
              <a:t>جمع المعادلتين النصفيتين </a:t>
            </a:r>
            <a:r>
              <a:rPr lang="ar-EG" dirty="0" err="1" smtClean="0"/>
              <a:t>التى</a:t>
            </a:r>
            <a:r>
              <a:rPr lang="ar-EG" dirty="0" smtClean="0"/>
              <a:t> تمثل تفاعل التأكسد والاختزال يجب أن تضرب كل معادلة نصفية </a:t>
            </a:r>
            <a:r>
              <a:rPr lang="ar-EG" dirty="0" err="1" smtClean="0"/>
              <a:t>فى</a:t>
            </a:r>
            <a:r>
              <a:rPr lang="ar-EG" dirty="0" smtClean="0"/>
              <a:t> عدد معين بحيث تختصر الإلكترونات </a:t>
            </a:r>
            <a:r>
              <a:rPr lang="ar-EG" dirty="0" err="1" smtClean="0"/>
              <a:t>فى</a:t>
            </a:r>
            <a:r>
              <a:rPr lang="ar-EG" dirty="0" smtClean="0"/>
              <a:t> كل من الطرفين (بمعنى أن المعادلة النهائية يجب ألا يكون </a:t>
            </a:r>
            <a:r>
              <a:rPr lang="ar-EG" dirty="0" err="1" smtClean="0"/>
              <a:t>بها</a:t>
            </a:r>
            <a:r>
              <a:rPr lang="ar-EG" dirty="0" smtClean="0"/>
              <a:t> إلكترونات).</a:t>
            </a:r>
            <a:endParaRPr lang="en-US" dirty="0" smtClean="0"/>
          </a:p>
          <a:p>
            <a:r>
              <a:rPr lang="ar-EG" b="1" dirty="0" smtClean="0">
                <a:solidFill>
                  <a:schemeClr val="accent1"/>
                </a:solidFill>
              </a:rPr>
              <a:t>وتوضح الأمثلة الآتية تطبيق القواعد المذكورة عند ضبط المعادلة النصفية:</a:t>
            </a:r>
            <a:endParaRPr lang="en-US" b="1" dirty="0" smtClean="0">
              <a:solidFill>
                <a:schemeClr val="accent1"/>
              </a:solidFill>
            </a:endParaRPr>
          </a:p>
          <a:p>
            <a:r>
              <a:rPr lang="ar-EG" dirty="0" smtClean="0"/>
              <a:t>1- </a:t>
            </a:r>
            <a:r>
              <a:rPr lang="ar-EG" dirty="0" err="1" smtClean="0"/>
              <a:t>فى</a:t>
            </a:r>
            <a:r>
              <a:rPr lang="ar-EG" dirty="0" smtClean="0"/>
              <a:t> حالة أكسدة أيون </a:t>
            </a:r>
            <a:r>
              <a:rPr lang="ar-EG" dirty="0" err="1" smtClean="0"/>
              <a:t>البروميد</a:t>
            </a:r>
            <a:r>
              <a:rPr lang="ar-EG" dirty="0" smtClean="0"/>
              <a:t> </a:t>
            </a:r>
            <a:r>
              <a:rPr lang="en-US" dirty="0" smtClean="0"/>
              <a:t>(Br</a:t>
            </a:r>
            <a:r>
              <a:rPr lang="en-US" baseline="30000" dirty="0" smtClean="0"/>
              <a:t>-</a:t>
            </a:r>
            <a:r>
              <a:rPr lang="en-US" dirty="0" smtClean="0"/>
              <a:t>)</a:t>
            </a:r>
            <a:r>
              <a:rPr lang="ar-EG" dirty="0" smtClean="0"/>
              <a:t> إلى </a:t>
            </a:r>
            <a:r>
              <a:rPr lang="en-US" dirty="0" smtClean="0"/>
              <a:t>(Br</a:t>
            </a:r>
            <a:r>
              <a:rPr lang="en-US" baseline="-25000" dirty="0" smtClean="0"/>
              <a:t>2</a:t>
            </a:r>
            <a:r>
              <a:rPr lang="en-US" dirty="0" smtClean="0"/>
              <a:t>)</a:t>
            </a:r>
          </a:p>
          <a:p>
            <a:pPr algn="l" rtl="0"/>
            <a:r>
              <a:rPr lang="en-US" b="1" dirty="0" smtClean="0"/>
              <a:t>   </a:t>
            </a:r>
            <a:r>
              <a:rPr lang="en-US" sz="5100" b="1" dirty="0" smtClean="0"/>
              <a:t>Br</a:t>
            </a:r>
            <a:r>
              <a:rPr lang="en-US" sz="5100" b="1" baseline="30000" dirty="0" smtClean="0"/>
              <a:t>-</a:t>
            </a:r>
            <a:r>
              <a:rPr lang="en-US" sz="5100" b="1" dirty="0" smtClean="0"/>
              <a:t>			Br</a:t>
            </a:r>
            <a:r>
              <a:rPr lang="en-US" sz="5100" b="1" baseline="-25000" dirty="0" smtClean="0"/>
              <a:t>2</a:t>
            </a:r>
            <a:endParaRPr lang="en-US" sz="5100" dirty="0"/>
          </a:p>
        </p:txBody>
      </p:sp>
      <p:sp>
        <p:nvSpPr>
          <p:cNvPr id="29698" name="Line 2"/>
          <p:cNvSpPr>
            <a:spLocks noChangeShapeType="1"/>
          </p:cNvSpPr>
          <p:nvPr/>
        </p:nvSpPr>
        <p:spPr bwMode="auto">
          <a:xfrm>
            <a:off x="2357422" y="6072206"/>
            <a:ext cx="8572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11354"/>
          </a:xfrm>
        </p:spPr>
        <p:txBody>
          <a:bodyPr>
            <a:normAutofit/>
          </a:bodyPr>
          <a:lstStyle/>
          <a:p>
            <a:pPr algn="r"/>
            <a:r>
              <a:rPr lang="ar-EG" sz="2800" dirty="0" smtClean="0">
                <a:solidFill>
                  <a:schemeClr val="accent1"/>
                </a:solidFill>
              </a:rPr>
              <a:t>1</a:t>
            </a:r>
            <a:r>
              <a:rPr lang="ar-EG" sz="2700" dirty="0" smtClean="0">
                <a:solidFill>
                  <a:schemeClr val="accent1"/>
                </a:solidFill>
              </a:rPr>
              <a:t>- </a:t>
            </a:r>
            <a:r>
              <a:rPr lang="ar-EG" sz="2700" dirty="0" err="1" smtClean="0">
                <a:solidFill>
                  <a:schemeClr val="accent1"/>
                </a:solidFill>
              </a:rPr>
              <a:t>فى</a:t>
            </a:r>
            <a:r>
              <a:rPr lang="ar-EG" sz="2700" dirty="0" smtClean="0">
                <a:solidFill>
                  <a:schemeClr val="accent1"/>
                </a:solidFill>
              </a:rPr>
              <a:t> حالة أكسدة أيون </a:t>
            </a:r>
            <a:r>
              <a:rPr lang="ar-EG" sz="2700" dirty="0" err="1" smtClean="0">
                <a:solidFill>
                  <a:schemeClr val="accent1"/>
                </a:solidFill>
              </a:rPr>
              <a:t>البروميد</a:t>
            </a:r>
            <a:r>
              <a:rPr lang="ar-EG" sz="2700" dirty="0" smtClean="0">
                <a:solidFill>
                  <a:schemeClr val="accent1"/>
                </a:solidFill>
              </a:rPr>
              <a:t> </a:t>
            </a:r>
            <a:r>
              <a:rPr lang="en-US" sz="2700" dirty="0" smtClean="0">
                <a:solidFill>
                  <a:schemeClr val="accent1"/>
                </a:solidFill>
              </a:rPr>
              <a:t>(Br</a:t>
            </a:r>
            <a:r>
              <a:rPr lang="en-US" sz="2700" baseline="30000" dirty="0" smtClean="0">
                <a:solidFill>
                  <a:schemeClr val="accent1"/>
                </a:solidFill>
              </a:rPr>
              <a:t>-</a:t>
            </a:r>
            <a:r>
              <a:rPr lang="en-US" sz="2700" dirty="0" smtClean="0">
                <a:solidFill>
                  <a:schemeClr val="accent1"/>
                </a:solidFill>
              </a:rPr>
              <a:t>)</a:t>
            </a:r>
            <a:r>
              <a:rPr lang="ar-EG" sz="2700" dirty="0" smtClean="0">
                <a:solidFill>
                  <a:schemeClr val="accent1"/>
                </a:solidFill>
              </a:rPr>
              <a:t> إلى </a:t>
            </a:r>
            <a:r>
              <a:rPr lang="en-US" sz="2700" dirty="0" smtClean="0">
                <a:solidFill>
                  <a:schemeClr val="accent1"/>
                </a:solidFill>
              </a:rPr>
              <a:t>(Br</a:t>
            </a:r>
            <a:r>
              <a:rPr lang="en-US" sz="2700" baseline="-25000" dirty="0" smtClean="0">
                <a:solidFill>
                  <a:schemeClr val="accent1"/>
                </a:solidFill>
              </a:rPr>
              <a:t>2</a:t>
            </a:r>
            <a:r>
              <a:rPr lang="en-US" sz="2700" dirty="0" smtClean="0">
                <a:solidFill>
                  <a:schemeClr val="accent1"/>
                </a:solidFill>
              </a:rPr>
              <a:t>)</a:t>
            </a:r>
            <a:r>
              <a:rPr lang="en-US" sz="2700" dirty="0" smtClean="0"/>
              <a:t/>
            </a:r>
            <a:br>
              <a:rPr lang="en-US" sz="2700" dirty="0" smtClean="0"/>
            </a:br>
            <a:r>
              <a:rPr lang="en-US" sz="2700" b="1" dirty="0" smtClean="0"/>
              <a:t>   		</a:t>
            </a:r>
            <a:r>
              <a:rPr lang="en-US" sz="2700" b="1" dirty="0" smtClean="0"/>
              <a:t>           </a:t>
            </a:r>
            <a:r>
              <a:rPr lang="ar-EG" sz="2700" b="1" dirty="0" smtClean="0"/>
              <a:t>            </a:t>
            </a:r>
            <a:r>
              <a:rPr lang="en-US" sz="2700" b="1" dirty="0" smtClean="0"/>
              <a:t>	 </a:t>
            </a:r>
            <a:r>
              <a:rPr lang="en-US" sz="2700" b="1" dirty="0" smtClean="0"/>
              <a:t>Br</a:t>
            </a:r>
            <a:r>
              <a:rPr lang="en-US" sz="2700" b="1" baseline="30000" dirty="0" smtClean="0"/>
              <a:t>-</a:t>
            </a:r>
            <a:r>
              <a:rPr lang="en-US" sz="2700" b="1" dirty="0" smtClean="0"/>
              <a:t>                      Br</a:t>
            </a:r>
            <a:r>
              <a:rPr lang="en-US" sz="2700" b="1" baseline="-25000" dirty="0" smtClean="0"/>
              <a:t>2</a:t>
            </a:r>
            <a:r>
              <a:rPr lang="en-US" sz="2700" b="1" dirty="0" smtClean="0"/>
              <a:t> </a:t>
            </a:r>
            <a:r>
              <a:rPr lang="en-US" sz="2700" dirty="0" smtClean="0"/>
              <a:t/>
            </a:r>
            <a:br>
              <a:rPr lang="en-US" sz="2700" dirty="0" smtClean="0"/>
            </a:br>
            <a:r>
              <a:rPr lang="ar-EG" sz="2400" b="1" dirty="0" smtClean="0"/>
              <a:t>ضبط </a:t>
            </a:r>
            <a:r>
              <a:rPr lang="ar-EG" sz="2400" b="1" dirty="0" smtClean="0"/>
              <a:t>المعادلة من ناحية </a:t>
            </a:r>
            <a:r>
              <a:rPr lang="ar-EG" sz="2400" b="1" dirty="0" smtClean="0"/>
              <a:t>العناصر   </a:t>
            </a:r>
            <a:r>
              <a:rPr lang="en-US" sz="2400" b="1" baseline="30000" dirty="0" smtClean="0"/>
              <a:t> </a:t>
            </a:r>
            <a:r>
              <a:rPr lang="en-US" sz="2700" b="1" dirty="0" smtClean="0"/>
              <a:t>2 Br</a:t>
            </a:r>
            <a:r>
              <a:rPr lang="en-US" sz="2700" b="1" baseline="30000" dirty="0" smtClean="0"/>
              <a:t>-                            </a:t>
            </a:r>
            <a:r>
              <a:rPr lang="en-US" sz="2700" b="1" dirty="0" smtClean="0"/>
              <a:t>Br</a:t>
            </a:r>
            <a:r>
              <a:rPr lang="en-US" sz="2700" b="1" baseline="-25000" dirty="0" smtClean="0"/>
              <a:t>2                          </a:t>
            </a:r>
            <a:r>
              <a:rPr lang="ar-EG" sz="2700" b="1" dirty="0" smtClean="0"/>
              <a:t>  </a:t>
            </a:r>
            <a:r>
              <a:rPr lang="en-US" sz="2700" dirty="0" smtClean="0"/>
              <a:t/>
            </a:r>
            <a:br>
              <a:rPr lang="en-US" sz="2700" dirty="0" smtClean="0"/>
            </a:br>
            <a:r>
              <a:rPr lang="ar-EG" sz="2700" b="1" dirty="0" smtClean="0"/>
              <a:t> </a:t>
            </a:r>
            <a:r>
              <a:rPr lang="ar-EG" sz="2400" b="1" dirty="0" smtClean="0"/>
              <a:t>الضبط </a:t>
            </a:r>
            <a:r>
              <a:rPr lang="ar-EG" sz="2400" b="1" dirty="0" err="1" smtClean="0"/>
              <a:t>الكهربى</a:t>
            </a:r>
            <a:r>
              <a:rPr lang="ar-EG" sz="2400" b="1" dirty="0" smtClean="0"/>
              <a:t> (</a:t>
            </a:r>
            <a:r>
              <a:rPr lang="ar-EG" sz="2400" b="1" dirty="0" err="1" smtClean="0"/>
              <a:t>النهائى</a:t>
            </a:r>
            <a:r>
              <a:rPr lang="ar-EG" sz="2400" b="1" dirty="0" smtClean="0"/>
              <a:t>) للمعادلة </a:t>
            </a:r>
            <a:r>
              <a:rPr lang="en-US" sz="2400" b="1" dirty="0" smtClean="0"/>
              <a:t>   </a:t>
            </a:r>
            <a:r>
              <a:rPr lang="en-US" sz="2700" b="1" dirty="0" smtClean="0"/>
              <a:t>	</a:t>
            </a:r>
            <a:r>
              <a:rPr lang="en-US" sz="2700" b="1" dirty="0" smtClean="0"/>
              <a:t>  Br</a:t>
            </a:r>
            <a:r>
              <a:rPr lang="en-US" sz="2700" b="1" baseline="-25000" dirty="0" smtClean="0"/>
              <a:t>2</a:t>
            </a:r>
            <a:r>
              <a:rPr lang="en-US" sz="2700" b="1" dirty="0" smtClean="0"/>
              <a:t> </a:t>
            </a:r>
            <a:r>
              <a:rPr lang="en-US" sz="2700" b="1" dirty="0" smtClean="0"/>
              <a:t>+ 2 </a:t>
            </a:r>
            <a:r>
              <a:rPr lang="en-US" sz="2700" b="1" dirty="0" smtClean="0"/>
              <a:t>e</a:t>
            </a:r>
            <a:r>
              <a:rPr lang="en-US" sz="2700" b="1" baseline="30000" dirty="0" smtClean="0"/>
              <a:t>-</a:t>
            </a:r>
            <a:r>
              <a:rPr lang="en-US" sz="2700" b="1" dirty="0" smtClean="0"/>
              <a:t> </a:t>
            </a:r>
            <a:r>
              <a:rPr lang="en-US" sz="2700" b="1" baseline="30000" dirty="0" smtClean="0"/>
              <a:t>-</a:t>
            </a:r>
            <a:r>
              <a:rPr lang="ar-EG" sz="2700" b="1" baseline="30000" dirty="0" smtClean="0"/>
              <a:t>                   </a:t>
            </a:r>
            <a:r>
              <a:rPr lang="ar-EG" sz="2400" b="1" baseline="30000" dirty="0" smtClean="0"/>
              <a:t> </a:t>
            </a:r>
            <a:r>
              <a:rPr lang="ar-EG" sz="2400" b="1" dirty="0" smtClean="0"/>
              <a:t>- </a:t>
            </a:r>
            <a:r>
              <a:rPr lang="en-US" sz="2700" b="1" dirty="0" smtClean="0"/>
              <a:t>2 Br</a:t>
            </a:r>
            <a:endParaRPr lang="ar-EG" sz="2700" dirty="0"/>
          </a:p>
        </p:txBody>
      </p:sp>
      <p:sp>
        <p:nvSpPr>
          <p:cNvPr id="3" name="عنصر نائب للمحتوى 2"/>
          <p:cNvSpPr>
            <a:spLocks noGrp="1"/>
          </p:cNvSpPr>
          <p:nvPr>
            <p:ph idx="1"/>
          </p:nvPr>
        </p:nvSpPr>
        <p:spPr>
          <a:xfrm>
            <a:off x="457200" y="2285992"/>
            <a:ext cx="8229600" cy="4143404"/>
          </a:xfrm>
        </p:spPr>
        <p:txBody>
          <a:bodyPr>
            <a:normAutofit fontScale="70000" lnSpcReduction="20000"/>
          </a:bodyPr>
          <a:lstStyle/>
          <a:p>
            <a:r>
              <a:rPr lang="ar-EG" b="1" dirty="0" smtClean="0">
                <a:solidFill>
                  <a:schemeClr val="accent1"/>
                </a:solidFill>
              </a:rPr>
              <a:t>2</a:t>
            </a:r>
            <a:r>
              <a:rPr lang="ar-EG" sz="2400" b="1" dirty="0" smtClean="0">
                <a:solidFill>
                  <a:schemeClr val="accent1"/>
                </a:solidFill>
              </a:rPr>
              <a:t>- </a:t>
            </a:r>
            <a:r>
              <a:rPr lang="ar-EG" sz="2400" b="1" dirty="0" err="1" smtClean="0">
                <a:solidFill>
                  <a:schemeClr val="accent1"/>
                </a:solidFill>
              </a:rPr>
              <a:t>فى</a:t>
            </a:r>
            <a:r>
              <a:rPr lang="ar-EG" sz="2400" b="1" dirty="0" smtClean="0">
                <a:solidFill>
                  <a:schemeClr val="accent1"/>
                </a:solidFill>
              </a:rPr>
              <a:t> حالة اختزال أيون </a:t>
            </a:r>
            <a:r>
              <a:rPr lang="ar-EG" sz="2400" b="1" dirty="0" err="1" smtClean="0">
                <a:solidFill>
                  <a:schemeClr val="accent1"/>
                </a:solidFill>
              </a:rPr>
              <a:t>البرمنجنات</a:t>
            </a:r>
            <a:r>
              <a:rPr lang="ar-EG" sz="2400" b="1" dirty="0" smtClean="0">
                <a:solidFill>
                  <a:schemeClr val="accent1"/>
                </a:solidFill>
              </a:rPr>
              <a:t> إلى أيون </a:t>
            </a:r>
            <a:r>
              <a:rPr lang="ar-EG" sz="2400" b="1" dirty="0" err="1" smtClean="0">
                <a:solidFill>
                  <a:schemeClr val="accent1"/>
                </a:solidFill>
              </a:rPr>
              <a:t>المنجنوز</a:t>
            </a:r>
            <a:r>
              <a:rPr lang="ar-EG" sz="2400" b="1" dirty="0" smtClean="0">
                <a:solidFill>
                  <a:schemeClr val="accent1"/>
                </a:solidFill>
              </a:rPr>
              <a:t>:</a:t>
            </a:r>
            <a:endParaRPr lang="en-US" sz="2400" dirty="0" smtClean="0">
              <a:solidFill>
                <a:schemeClr val="accent1"/>
              </a:solidFill>
            </a:endParaRPr>
          </a:p>
          <a:p>
            <a:pPr rtl="0"/>
            <a:r>
              <a:rPr lang="en-US" sz="2900" b="1" dirty="0" smtClean="0"/>
              <a:t> MnO</a:t>
            </a:r>
            <a:r>
              <a:rPr lang="en-US" sz="2900" b="1" baseline="-25000" dirty="0" smtClean="0"/>
              <a:t>4</a:t>
            </a:r>
            <a:r>
              <a:rPr lang="en-US" sz="2900" b="1" baseline="30000" dirty="0" smtClean="0"/>
              <a:t>-</a:t>
            </a:r>
            <a:r>
              <a:rPr lang="en-US" sz="2900" b="1" dirty="0" smtClean="0"/>
              <a:t>		</a:t>
            </a:r>
            <a:r>
              <a:rPr lang="en-US" sz="2900" b="1" dirty="0" smtClean="0"/>
              <a:t>              </a:t>
            </a:r>
            <a:r>
              <a:rPr lang="en-US" sz="2900" b="1" dirty="0" err="1" smtClean="0"/>
              <a:t>Mn</a:t>
            </a:r>
            <a:r>
              <a:rPr lang="en-US" sz="2900" b="1" baseline="30000" dirty="0" smtClean="0"/>
              <a:t>++  </a:t>
            </a:r>
            <a:r>
              <a:rPr lang="ar-EG" sz="2900" b="1" baseline="30000" dirty="0" smtClean="0"/>
              <a:t>                                                                                 </a:t>
            </a:r>
            <a:r>
              <a:rPr lang="en-US" sz="2900" b="1" baseline="30000" dirty="0" smtClean="0"/>
              <a:t>               </a:t>
            </a:r>
            <a:r>
              <a:rPr lang="en-US" sz="2900" b="1" dirty="0" smtClean="0"/>
              <a:t>MnO</a:t>
            </a:r>
            <a:r>
              <a:rPr lang="en-US" sz="2900" b="1" baseline="-25000" dirty="0" smtClean="0"/>
              <a:t>4</a:t>
            </a:r>
            <a:r>
              <a:rPr lang="en-US" sz="2900" b="1" baseline="30000" dirty="0" smtClean="0"/>
              <a:t>-</a:t>
            </a:r>
            <a:r>
              <a:rPr lang="en-US" sz="2900" b="1" dirty="0" smtClean="0"/>
              <a:t>  </a:t>
            </a:r>
            <a:r>
              <a:rPr lang="en-US" sz="2900" b="1" dirty="0" smtClean="0"/>
              <a:t>+  8 H</a:t>
            </a:r>
            <a:r>
              <a:rPr lang="en-US" sz="2900" b="1" baseline="30000" dirty="0" smtClean="0"/>
              <a:t>+</a:t>
            </a:r>
            <a:r>
              <a:rPr lang="en-US" sz="2900" b="1" dirty="0" smtClean="0"/>
              <a:t>		</a:t>
            </a:r>
            <a:r>
              <a:rPr lang="en-US" sz="2900" b="1" dirty="0" err="1" smtClean="0"/>
              <a:t>Mn</a:t>
            </a:r>
            <a:r>
              <a:rPr lang="en-US" sz="2900" b="1" baseline="30000" dirty="0" smtClean="0"/>
              <a:t>++</a:t>
            </a:r>
            <a:r>
              <a:rPr lang="en-US" sz="2900" b="1" dirty="0" smtClean="0"/>
              <a:t>  +  4 </a:t>
            </a:r>
            <a:r>
              <a:rPr lang="en-US" sz="2900" b="1" dirty="0" smtClean="0"/>
              <a:t>H</a:t>
            </a:r>
            <a:r>
              <a:rPr lang="en-US" sz="2900" b="1" baseline="-25000" dirty="0" smtClean="0"/>
              <a:t>2</a:t>
            </a:r>
            <a:r>
              <a:rPr lang="en-US" sz="2900" b="1" dirty="0" smtClean="0"/>
              <a:t>O                                                         </a:t>
            </a:r>
            <a:r>
              <a:rPr lang="ar-EG" sz="2900" b="1" dirty="0" smtClean="0"/>
              <a:t>       </a:t>
            </a:r>
            <a:r>
              <a:rPr lang="en-US" sz="2900" b="1" dirty="0" smtClean="0"/>
              <a:t>     MnO</a:t>
            </a:r>
            <a:r>
              <a:rPr lang="en-US" sz="2900" b="1" baseline="-25000" dirty="0" smtClean="0"/>
              <a:t>4</a:t>
            </a:r>
            <a:r>
              <a:rPr lang="en-US" sz="2900" b="1" baseline="30000" dirty="0" smtClean="0"/>
              <a:t>-</a:t>
            </a:r>
            <a:r>
              <a:rPr lang="en-US" sz="2900" b="1" dirty="0" smtClean="0"/>
              <a:t>  </a:t>
            </a:r>
            <a:r>
              <a:rPr lang="en-US" sz="2900" b="1" dirty="0" smtClean="0"/>
              <a:t>+  8 H</a:t>
            </a:r>
            <a:r>
              <a:rPr lang="en-US" sz="2900" b="1" baseline="30000" dirty="0" smtClean="0"/>
              <a:t>+</a:t>
            </a:r>
            <a:r>
              <a:rPr lang="en-US" sz="2900" b="1" dirty="0" smtClean="0"/>
              <a:t> + 5 e</a:t>
            </a:r>
            <a:r>
              <a:rPr lang="en-US" sz="2900" b="1" baseline="30000" dirty="0" smtClean="0"/>
              <a:t>-</a:t>
            </a:r>
            <a:r>
              <a:rPr lang="en-US" sz="2900" b="1" dirty="0" smtClean="0"/>
              <a:t>		</a:t>
            </a:r>
            <a:r>
              <a:rPr lang="en-US" sz="2900" b="1" dirty="0" err="1" smtClean="0"/>
              <a:t>Mn</a:t>
            </a:r>
            <a:r>
              <a:rPr lang="en-US" sz="2900" b="1" baseline="30000" dirty="0" smtClean="0"/>
              <a:t>++</a:t>
            </a:r>
            <a:r>
              <a:rPr lang="en-US" sz="2900" b="1" dirty="0" smtClean="0"/>
              <a:t>  +  4 </a:t>
            </a:r>
            <a:r>
              <a:rPr lang="en-US" sz="2900" b="1" dirty="0" smtClean="0"/>
              <a:t>H</a:t>
            </a:r>
            <a:r>
              <a:rPr lang="en-US" sz="2900" b="1" baseline="-25000" dirty="0" smtClean="0"/>
              <a:t>2</a:t>
            </a:r>
            <a:r>
              <a:rPr lang="en-US" sz="2900" b="1" dirty="0" smtClean="0"/>
              <a:t>O                                      </a:t>
            </a:r>
            <a:r>
              <a:rPr lang="ar-EG" sz="2900" b="1" dirty="0" smtClean="0"/>
              <a:t>             </a:t>
            </a:r>
            <a:endParaRPr lang="en-US" sz="2900" dirty="0" smtClean="0"/>
          </a:p>
          <a:p>
            <a:endParaRPr lang="ar-EG" dirty="0" smtClean="0"/>
          </a:p>
          <a:p>
            <a:r>
              <a:rPr lang="ar-EG" dirty="0" smtClean="0"/>
              <a:t>يلاحظ </a:t>
            </a:r>
            <a:r>
              <a:rPr lang="ar-EG" dirty="0" err="1" smtClean="0"/>
              <a:t>فى</a:t>
            </a:r>
            <a:r>
              <a:rPr lang="ar-EG" dirty="0" smtClean="0"/>
              <a:t> الخطوة الثانية أن المعادلة مضبوطة من ناحية </a:t>
            </a:r>
            <a:r>
              <a:rPr lang="ar-EG" dirty="0" err="1" smtClean="0"/>
              <a:t>المنجنيز</a:t>
            </a:r>
            <a:r>
              <a:rPr lang="ar-EG" dirty="0" smtClean="0"/>
              <a:t> ولضبطها من ناحية الأكسجين يلزم إضافة 4 جزئ من الماء </a:t>
            </a:r>
            <a:r>
              <a:rPr lang="ar-EG" dirty="0" err="1" smtClean="0"/>
              <a:t>فى</a:t>
            </a:r>
            <a:r>
              <a:rPr lang="ar-EG" dirty="0" smtClean="0"/>
              <a:t> الطرف الأيسر للمعادلة ويتبع ذلك إضافة ثمانية بروتونات </a:t>
            </a:r>
            <a:r>
              <a:rPr lang="ar-EG" dirty="0" err="1" smtClean="0"/>
              <a:t>فى</a:t>
            </a:r>
            <a:r>
              <a:rPr lang="ar-EG" dirty="0" smtClean="0"/>
              <a:t> الطرف الأيمن لضبط المعادلة من ناحية الأيدروجين.</a:t>
            </a:r>
            <a:endParaRPr lang="en-US" dirty="0" smtClean="0"/>
          </a:p>
          <a:p>
            <a:r>
              <a:rPr lang="ar-EG" dirty="0" smtClean="0"/>
              <a:t>وفى الخطوة الثالثة يوجد ثمانية شحنات موجبة من أيونات الأيدروجين وشحنة سالبة واحدة مصدرها أيون </a:t>
            </a:r>
            <a:r>
              <a:rPr lang="ar-EG" dirty="0" err="1" smtClean="0"/>
              <a:t>البرمنجنات</a:t>
            </a:r>
            <a:r>
              <a:rPr lang="ar-EG" dirty="0" smtClean="0"/>
              <a:t> </a:t>
            </a:r>
            <a:r>
              <a:rPr lang="ar-EG" dirty="0" err="1" smtClean="0"/>
              <a:t>أى</a:t>
            </a:r>
            <a:r>
              <a:rPr lang="ar-EG" dirty="0" smtClean="0"/>
              <a:t> أن مجموع الشحنات الكهربائية </a:t>
            </a:r>
            <a:r>
              <a:rPr lang="ar-EG" dirty="0" err="1" smtClean="0"/>
              <a:t>فى</a:t>
            </a:r>
            <a:r>
              <a:rPr lang="ar-EG" dirty="0" smtClean="0"/>
              <a:t> الطرف الأيمن من المعادلة (+7) يقابلها </a:t>
            </a:r>
            <a:r>
              <a:rPr lang="ar-EG" dirty="0" err="1" smtClean="0"/>
              <a:t>فى</a:t>
            </a:r>
            <a:r>
              <a:rPr lang="ar-EG" dirty="0" smtClean="0"/>
              <a:t> الطرف الأيسر شحنتين موجبتين </a:t>
            </a:r>
            <a:r>
              <a:rPr lang="ar-EG" dirty="0" err="1" smtClean="0"/>
              <a:t>أى</a:t>
            </a:r>
            <a:r>
              <a:rPr lang="ar-EG" dirty="0" smtClean="0"/>
              <a:t> أنه يلزم إضافة خمسة إلكترونات </a:t>
            </a:r>
            <a:r>
              <a:rPr lang="ar-EG" dirty="0" err="1" smtClean="0"/>
              <a:t>فى</a:t>
            </a:r>
            <a:r>
              <a:rPr lang="ar-EG" dirty="0" smtClean="0"/>
              <a:t> الجانب الأيمن من المعادلة لضبطها كهربائيا.</a:t>
            </a:r>
            <a:endParaRPr lang="en-US" dirty="0" smtClean="0"/>
          </a:p>
          <a:p>
            <a:endParaRPr lang="ar-EG" dirty="0"/>
          </a:p>
        </p:txBody>
      </p:sp>
      <p:sp>
        <p:nvSpPr>
          <p:cNvPr id="30722" name="Line 2"/>
          <p:cNvSpPr>
            <a:spLocks noChangeShapeType="1"/>
          </p:cNvSpPr>
          <p:nvPr/>
        </p:nvSpPr>
        <p:spPr bwMode="auto">
          <a:xfrm>
            <a:off x="2428860" y="2143116"/>
            <a:ext cx="8572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 name="Line 2"/>
          <p:cNvSpPr>
            <a:spLocks noChangeShapeType="1"/>
          </p:cNvSpPr>
          <p:nvPr/>
        </p:nvSpPr>
        <p:spPr bwMode="auto">
          <a:xfrm>
            <a:off x="2428860" y="1857364"/>
            <a:ext cx="8572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2428860" y="1357298"/>
            <a:ext cx="8572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30723" name="Line 3"/>
          <p:cNvSpPr>
            <a:spLocks noChangeShapeType="1"/>
          </p:cNvSpPr>
          <p:nvPr/>
        </p:nvSpPr>
        <p:spPr bwMode="auto">
          <a:xfrm>
            <a:off x="2643174" y="2714620"/>
            <a:ext cx="8001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8" name="Line 3"/>
          <p:cNvSpPr>
            <a:spLocks noChangeShapeType="1"/>
          </p:cNvSpPr>
          <p:nvPr/>
        </p:nvSpPr>
        <p:spPr bwMode="auto">
          <a:xfrm>
            <a:off x="3143240" y="3286124"/>
            <a:ext cx="8001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9" name="Line 3"/>
          <p:cNvSpPr>
            <a:spLocks noChangeShapeType="1"/>
          </p:cNvSpPr>
          <p:nvPr/>
        </p:nvSpPr>
        <p:spPr bwMode="auto">
          <a:xfrm>
            <a:off x="2500298" y="3000372"/>
            <a:ext cx="8001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01080" cy="654032"/>
          </a:xfrm>
        </p:spPr>
        <p:txBody>
          <a:bodyPr>
            <a:normAutofit fontScale="90000"/>
          </a:bodyPr>
          <a:lstStyle/>
          <a:p>
            <a:pPr algn="r"/>
            <a:r>
              <a:rPr lang="ar-EG" sz="3100" dirty="0" smtClean="0"/>
              <a:t/>
            </a:r>
            <a:br>
              <a:rPr lang="ar-EG" sz="3100" dirty="0" smtClean="0"/>
            </a:br>
            <a:r>
              <a:rPr lang="ar-EG" sz="3100" dirty="0" smtClean="0"/>
              <a:t/>
            </a:r>
            <a:br>
              <a:rPr lang="ar-EG" sz="3100" dirty="0" smtClean="0"/>
            </a:br>
            <a:r>
              <a:rPr lang="ar-EG" sz="3100" b="1" dirty="0" smtClean="0">
                <a:solidFill>
                  <a:schemeClr val="accent2"/>
                </a:solidFill>
              </a:rPr>
              <a:t/>
            </a:r>
            <a:br>
              <a:rPr lang="ar-EG" sz="3100" b="1" dirty="0" smtClean="0">
                <a:solidFill>
                  <a:schemeClr val="accent2"/>
                </a:solidFill>
              </a:rPr>
            </a:br>
            <a:r>
              <a:rPr lang="ar-EG" sz="3100" b="1" dirty="0" smtClean="0">
                <a:solidFill>
                  <a:schemeClr val="accent2"/>
                </a:solidFill>
              </a:rPr>
              <a:t>3</a:t>
            </a:r>
            <a:r>
              <a:rPr lang="ar-EG" sz="3100" b="1" dirty="0" smtClean="0">
                <a:solidFill>
                  <a:schemeClr val="accent2"/>
                </a:solidFill>
              </a:rPr>
              <a:t>- </a:t>
            </a:r>
            <a:r>
              <a:rPr lang="ar-EG" sz="3100" b="1" dirty="0" smtClean="0">
                <a:solidFill>
                  <a:schemeClr val="accent2"/>
                </a:solidFill>
              </a:rPr>
              <a:t>اختزال أيون </a:t>
            </a:r>
            <a:r>
              <a:rPr lang="ar-EG" sz="3100" b="1" dirty="0" err="1" smtClean="0">
                <a:solidFill>
                  <a:schemeClr val="accent2"/>
                </a:solidFill>
              </a:rPr>
              <a:t>البيكرومات</a:t>
            </a:r>
            <a:r>
              <a:rPr lang="ar-EG" sz="3100" b="1" dirty="0" smtClean="0">
                <a:solidFill>
                  <a:schemeClr val="accent2"/>
                </a:solidFill>
              </a:rPr>
              <a:t>: </a:t>
            </a:r>
            <a:r>
              <a:rPr lang="en-US" sz="3100" b="1" dirty="0" smtClean="0">
                <a:solidFill>
                  <a:schemeClr val="accent2"/>
                </a:solidFill>
              </a:rPr>
              <a:t>Cr</a:t>
            </a:r>
            <a:r>
              <a:rPr lang="en-US" sz="3100" b="1" baseline="-25000" dirty="0" smtClean="0">
                <a:solidFill>
                  <a:schemeClr val="accent2"/>
                </a:solidFill>
              </a:rPr>
              <a:t>2</a:t>
            </a:r>
            <a:r>
              <a:rPr lang="en-US" sz="3100" b="1" dirty="0" smtClean="0">
                <a:solidFill>
                  <a:schemeClr val="accent2"/>
                </a:solidFill>
              </a:rPr>
              <a:t>O</a:t>
            </a:r>
            <a:r>
              <a:rPr lang="en-US" sz="3100" b="1" baseline="-25000" dirty="0" smtClean="0">
                <a:solidFill>
                  <a:schemeClr val="accent2"/>
                </a:solidFill>
              </a:rPr>
              <a:t>7</a:t>
            </a:r>
            <a:r>
              <a:rPr lang="en-US" sz="3100" b="1" baseline="30000" dirty="0" smtClean="0">
                <a:solidFill>
                  <a:schemeClr val="accent2"/>
                </a:solidFill>
              </a:rPr>
              <a:t>= </a:t>
            </a:r>
            <a:r>
              <a:rPr lang="ar-EG" sz="3100" b="1" dirty="0" smtClean="0">
                <a:solidFill>
                  <a:schemeClr val="accent2"/>
                </a:solidFill>
              </a:rPr>
              <a:t>إلى أيون </a:t>
            </a:r>
            <a:r>
              <a:rPr lang="ar-EG" sz="3100" b="1" dirty="0" err="1" smtClean="0">
                <a:solidFill>
                  <a:schemeClr val="accent2"/>
                </a:solidFill>
              </a:rPr>
              <a:t>الكروميك</a:t>
            </a:r>
            <a:r>
              <a:rPr lang="en-US" sz="3100" b="1" dirty="0" smtClean="0">
                <a:solidFill>
                  <a:schemeClr val="accent2"/>
                </a:solidFill>
              </a:rPr>
              <a:t>Cr</a:t>
            </a:r>
            <a:r>
              <a:rPr lang="en-US" sz="3100" b="1" baseline="30000" dirty="0" smtClean="0">
                <a:solidFill>
                  <a:schemeClr val="accent2"/>
                </a:solidFill>
              </a:rPr>
              <a:t>+++</a:t>
            </a:r>
            <a:r>
              <a:rPr lang="en-US" sz="3200" dirty="0" smtClean="0"/>
              <a:t/>
            </a:r>
            <a:br>
              <a:rPr lang="en-US" sz="3200" dirty="0" smtClean="0"/>
            </a:br>
            <a:r>
              <a:rPr lang="ar-EG" sz="3600" dirty="0" smtClean="0"/>
              <a:t>.</a:t>
            </a:r>
            <a:r>
              <a:rPr lang="en-US" dirty="0" smtClean="0"/>
              <a:t/>
            </a:r>
            <a:br>
              <a:rPr lang="en-US" dirty="0" smtClean="0"/>
            </a:br>
            <a:endParaRPr lang="ar-EG" dirty="0"/>
          </a:p>
        </p:txBody>
      </p:sp>
      <p:sp>
        <p:nvSpPr>
          <p:cNvPr id="3" name="عنصر نائب للمحتوى 2"/>
          <p:cNvSpPr>
            <a:spLocks noGrp="1"/>
          </p:cNvSpPr>
          <p:nvPr>
            <p:ph idx="1"/>
          </p:nvPr>
        </p:nvSpPr>
        <p:spPr>
          <a:xfrm>
            <a:off x="500034" y="1000108"/>
            <a:ext cx="8229600" cy="5500726"/>
          </a:xfrm>
        </p:spPr>
        <p:txBody>
          <a:bodyPr>
            <a:normAutofit fontScale="70000" lnSpcReduction="20000"/>
          </a:bodyPr>
          <a:lstStyle/>
          <a:p>
            <a:pPr algn="l" rtl="0"/>
            <a:r>
              <a:rPr lang="en-US" b="1" dirty="0" smtClean="0"/>
              <a:t>Cr</a:t>
            </a:r>
            <a:r>
              <a:rPr lang="en-US" b="1" baseline="-25000" dirty="0" smtClean="0"/>
              <a:t>2</a:t>
            </a:r>
            <a:r>
              <a:rPr lang="en-US" b="1" dirty="0" smtClean="0"/>
              <a:t>O</a:t>
            </a:r>
            <a:r>
              <a:rPr lang="en-US" b="1" baseline="-25000" dirty="0" smtClean="0"/>
              <a:t>7</a:t>
            </a:r>
            <a:r>
              <a:rPr lang="en-US" b="1" baseline="30000" dirty="0" smtClean="0"/>
              <a:t>=</a:t>
            </a:r>
            <a:r>
              <a:rPr lang="en-US" b="1" dirty="0" smtClean="0"/>
              <a:t>			Cr</a:t>
            </a:r>
            <a:r>
              <a:rPr lang="en-US" b="1" baseline="30000" dirty="0" smtClean="0"/>
              <a:t>+++</a:t>
            </a:r>
            <a:endParaRPr lang="en-US" dirty="0" smtClean="0"/>
          </a:p>
          <a:p>
            <a:pPr algn="l" rtl="0"/>
            <a:r>
              <a:rPr lang="en-US" b="1" dirty="0" smtClean="0"/>
              <a:t>Cr</a:t>
            </a:r>
            <a:r>
              <a:rPr lang="en-US" b="1" baseline="-25000" dirty="0" smtClean="0"/>
              <a:t>2</a:t>
            </a:r>
            <a:r>
              <a:rPr lang="en-US" b="1" dirty="0" smtClean="0"/>
              <a:t>O</a:t>
            </a:r>
            <a:r>
              <a:rPr lang="en-US" b="1" baseline="-25000" dirty="0" smtClean="0"/>
              <a:t>7</a:t>
            </a:r>
            <a:r>
              <a:rPr lang="en-US" b="1" baseline="30000" dirty="0" smtClean="0"/>
              <a:t>=</a:t>
            </a:r>
            <a:r>
              <a:rPr lang="en-US" b="1" dirty="0" smtClean="0"/>
              <a:t>			2 Cr</a:t>
            </a:r>
            <a:r>
              <a:rPr lang="en-US" b="1" baseline="30000" dirty="0" smtClean="0"/>
              <a:t>+++</a:t>
            </a:r>
            <a:endParaRPr lang="en-US" dirty="0" smtClean="0"/>
          </a:p>
          <a:p>
            <a:pPr algn="l" rtl="0"/>
            <a:r>
              <a:rPr lang="en-US" b="1" dirty="0" smtClean="0"/>
              <a:t>Cr</a:t>
            </a:r>
            <a:r>
              <a:rPr lang="en-US" b="1" baseline="-25000" dirty="0" smtClean="0"/>
              <a:t>2</a:t>
            </a:r>
            <a:r>
              <a:rPr lang="en-US" b="1" dirty="0" smtClean="0"/>
              <a:t>O</a:t>
            </a:r>
            <a:r>
              <a:rPr lang="en-US" b="1" baseline="-25000" dirty="0" smtClean="0"/>
              <a:t>7</a:t>
            </a:r>
            <a:r>
              <a:rPr lang="en-US" b="1" baseline="30000" dirty="0" smtClean="0"/>
              <a:t>=</a:t>
            </a:r>
            <a:r>
              <a:rPr lang="en-US" b="1" dirty="0" smtClean="0"/>
              <a:t> + 14 H</a:t>
            </a:r>
            <a:r>
              <a:rPr lang="en-US" b="1" baseline="30000" dirty="0" smtClean="0"/>
              <a:t>+</a:t>
            </a:r>
            <a:r>
              <a:rPr lang="en-US" b="1" dirty="0" smtClean="0"/>
              <a:t>		2 Cr</a:t>
            </a:r>
            <a:r>
              <a:rPr lang="en-US" b="1" baseline="30000" dirty="0" smtClean="0"/>
              <a:t>+++</a:t>
            </a:r>
            <a:r>
              <a:rPr lang="en-US" b="1" dirty="0" smtClean="0"/>
              <a:t> + 7 H</a:t>
            </a:r>
            <a:r>
              <a:rPr lang="en-US" b="1" baseline="-25000" dirty="0" smtClean="0"/>
              <a:t>2</a:t>
            </a:r>
            <a:r>
              <a:rPr lang="en-US" b="1" dirty="0" smtClean="0"/>
              <a:t>O</a:t>
            </a:r>
            <a:endParaRPr lang="en-US" dirty="0" smtClean="0"/>
          </a:p>
          <a:p>
            <a:pPr algn="l" rtl="0"/>
            <a:r>
              <a:rPr lang="en-US" b="1" dirty="0" smtClean="0"/>
              <a:t>Cr</a:t>
            </a:r>
            <a:r>
              <a:rPr lang="en-US" b="1" baseline="-25000" dirty="0" smtClean="0"/>
              <a:t>2</a:t>
            </a:r>
            <a:r>
              <a:rPr lang="en-US" b="1" dirty="0" smtClean="0"/>
              <a:t>O</a:t>
            </a:r>
            <a:r>
              <a:rPr lang="en-US" b="1" baseline="-25000" dirty="0" smtClean="0"/>
              <a:t>7</a:t>
            </a:r>
            <a:r>
              <a:rPr lang="en-US" b="1" baseline="30000" dirty="0" smtClean="0"/>
              <a:t>=</a:t>
            </a:r>
            <a:r>
              <a:rPr lang="en-US" b="1" dirty="0" smtClean="0"/>
              <a:t> + 14 H</a:t>
            </a:r>
            <a:r>
              <a:rPr lang="en-US" b="1" baseline="30000" dirty="0" smtClean="0"/>
              <a:t>+</a:t>
            </a:r>
            <a:r>
              <a:rPr lang="en-US" b="1" dirty="0" smtClean="0"/>
              <a:t> + 6 e</a:t>
            </a:r>
            <a:r>
              <a:rPr lang="en-US" b="1" baseline="30000" dirty="0" smtClean="0"/>
              <a:t>-</a:t>
            </a:r>
            <a:r>
              <a:rPr lang="en-US" b="1" dirty="0" smtClean="0"/>
              <a:t>		2 Cr</a:t>
            </a:r>
            <a:r>
              <a:rPr lang="en-US" b="1" baseline="30000" dirty="0" smtClean="0"/>
              <a:t>+++</a:t>
            </a:r>
            <a:r>
              <a:rPr lang="en-US" b="1" dirty="0" smtClean="0"/>
              <a:t> + 7 H</a:t>
            </a:r>
            <a:r>
              <a:rPr lang="en-US" b="1" baseline="-25000" dirty="0" smtClean="0"/>
              <a:t>2</a:t>
            </a:r>
            <a:r>
              <a:rPr lang="en-US" b="1" dirty="0" smtClean="0"/>
              <a:t>O</a:t>
            </a:r>
            <a:endParaRPr lang="en-US" dirty="0" smtClean="0"/>
          </a:p>
          <a:p>
            <a:r>
              <a:rPr lang="ar-EG" dirty="0" smtClean="0"/>
              <a:t>وإذا كان المطلوب إضافة المعادلة النصفية لعامل مؤكسد مع المعادلة النصفية لعامل مختزل فإنه يجب إجراء ذلك بطريقة تختصر فيها الالكترونات كما </a:t>
            </a:r>
            <a:r>
              <a:rPr lang="ar-EG" dirty="0" err="1" smtClean="0"/>
              <a:t>فى</a:t>
            </a:r>
            <a:r>
              <a:rPr lang="ar-EG" dirty="0" smtClean="0"/>
              <a:t> الأمثلة الآتية</a:t>
            </a:r>
            <a:r>
              <a:rPr lang="ar-EG" dirty="0" smtClean="0"/>
              <a:t>:</a:t>
            </a:r>
          </a:p>
          <a:p>
            <a:endParaRPr lang="en-US" dirty="0" smtClean="0"/>
          </a:p>
          <a:p>
            <a:r>
              <a:rPr lang="ar-EG" b="1" dirty="0" smtClean="0">
                <a:solidFill>
                  <a:schemeClr val="accent2"/>
                </a:solidFill>
              </a:rPr>
              <a:t>4-</a:t>
            </a:r>
            <a:r>
              <a:rPr lang="ar-EG" dirty="0" smtClean="0"/>
              <a:t> تأكسد أيونات </a:t>
            </a:r>
            <a:r>
              <a:rPr lang="ar-EG" dirty="0" err="1" smtClean="0"/>
              <a:t>الحديدوز</a:t>
            </a:r>
            <a:r>
              <a:rPr lang="ar-EG" dirty="0" smtClean="0"/>
              <a:t> بواسطة أيون </a:t>
            </a:r>
            <a:r>
              <a:rPr lang="ar-EG" dirty="0" err="1" smtClean="0"/>
              <a:t>البرمنجنات</a:t>
            </a:r>
            <a:r>
              <a:rPr lang="ar-EG" dirty="0" smtClean="0"/>
              <a:t> – يجب أن تكتب المعادلة النصفية لتأكسد </a:t>
            </a:r>
            <a:r>
              <a:rPr lang="ar-EG" dirty="0" err="1" smtClean="0"/>
              <a:t>الحديدوز</a:t>
            </a:r>
            <a:r>
              <a:rPr lang="ar-EG" dirty="0" smtClean="0"/>
              <a:t> إلى حديديك وكذلك المعادلة النصفية الخاصة </a:t>
            </a:r>
            <a:r>
              <a:rPr lang="ar-EG" dirty="0" err="1" smtClean="0"/>
              <a:t>بإختزال</a:t>
            </a:r>
            <a:r>
              <a:rPr lang="ar-EG" dirty="0" smtClean="0"/>
              <a:t> </a:t>
            </a:r>
            <a:r>
              <a:rPr lang="ar-EG" dirty="0" err="1" smtClean="0"/>
              <a:t>البرمنجنات</a:t>
            </a:r>
            <a:r>
              <a:rPr lang="ar-EG" dirty="0" smtClean="0"/>
              <a:t> إلى أيون </a:t>
            </a:r>
            <a:r>
              <a:rPr lang="ar-EG" dirty="0" err="1" smtClean="0"/>
              <a:t>المنجنوز</a:t>
            </a:r>
            <a:r>
              <a:rPr lang="ar-EG" dirty="0" smtClean="0"/>
              <a:t> ثم تجمع المعادلتين النصفيتين مع مراعاة اختصار الالكترونات </a:t>
            </a:r>
            <a:r>
              <a:rPr lang="ar-EG" dirty="0" err="1" smtClean="0"/>
              <a:t>فى</a:t>
            </a:r>
            <a:r>
              <a:rPr lang="ar-EG" dirty="0" smtClean="0"/>
              <a:t> كلا المعادلتين (تضرب المعادلة الخاصة </a:t>
            </a:r>
            <a:r>
              <a:rPr lang="ar-EG" dirty="0" err="1" smtClean="0"/>
              <a:t>بالحديدوز</a:t>
            </a:r>
            <a:r>
              <a:rPr lang="ar-EG" dirty="0" smtClean="0"/>
              <a:t> </a:t>
            </a:r>
            <a:r>
              <a:rPr lang="ar-EG" dirty="0" err="1" smtClean="0"/>
              <a:t>فى</a:t>
            </a:r>
            <a:r>
              <a:rPr lang="ar-EG" dirty="0" smtClean="0"/>
              <a:t> خمسة وذلك لاختصار الخمسة إلكترونات </a:t>
            </a:r>
            <a:r>
              <a:rPr lang="ar-EG" dirty="0" err="1" smtClean="0"/>
              <a:t>فى</a:t>
            </a:r>
            <a:r>
              <a:rPr lang="ar-EG" dirty="0" smtClean="0"/>
              <a:t> معادلة </a:t>
            </a:r>
            <a:r>
              <a:rPr lang="ar-EG" dirty="0" err="1" smtClean="0"/>
              <a:t>البرمنجنات</a:t>
            </a:r>
            <a:r>
              <a:rPr lang="ar-EG" dirty="0" smtClean="0"/>
              <a:t>:</a:t>
            </a:r>
            <a:endParaRPr lang="en-US" dirty="0" smtClean="0"/>
          </a:p>
          <a:p>
            <a:pPr rtl="0"/>
            <a:r>
              <a:rPr lang="en-US" b="1" dirty="0" smtClean="0"/>
              <a:t>5 </a:t>
            </a:r>
            <a:r>
              <a:rPr lang="en-US" b="1" dirty="0" smtClean="0"/>
              <a:t>Fe</a:t>
            </a:r>
            <a:r>
              <a:rPr lang="en-US" b="1" baseline="30000" dirty="0" smtClean="0"/>
              <a:t>++</a:t>
            </a:r>
            <a:r>
              <a:rPr lang="en-US" b="1" dirty="0" smtClean="0"/>
              <a:t>		5 Fe</a:t>
            </a:r>
            <a:r>
              <a:rPr lang="en-US" b="1" baseline="30000" dirty="0" smtClean="0"/>
              <a:t>+++</a:t>
            </a:r>
            <a:r>
              <a:rPr lang="en-US" b="1" dirty="0" smtClean="0"/>
              <a:t> + 5 e</a:t>
            </a:r>
            <a:r>
              <a:rPr lang="en-US" b="1" baseline="30000" dirty="0" smtClean="0"/>
              <a:t>-</a:t>
            </a:r>
            <a:r>
              <a:rPr lang="en-US" b="1" dirty="0" smtClean="0"/>
              <a:t> 		 </a:t>
            </a:r>
            <a:r>
              <a:rPr lang="ar-EG" b="1" dirty="0" smtClean="0"/>
              <a:t>المعادلة النصفية </a:t>
            </a:r>
            <a:r>
              <a:rPr lang="ar-EG" b="1" dirty="0" err="1" smtClean="0"/>
              <a:t>للحديدوز</a:t>
            </a:r>
            <a:endParaRPr lang="en-US" dirty="0" smtClean="0"/>
          </a:p>
          <a:p>
            <a:pPr rtl="0"/>
            <a:r>
              <a:rPr lang="en-US" b="1" dirty="0" smtClean="0"/>
              <a:t>MnO</a:t>
            </a:r>
            <a:r>
              <a:rPr lang="en-US" b="1" baseline="-25000" dirty="0" smtClean="0"/>
              <a:t>4</a:t>
            </a:r>
            <a:r>
              <a:rPr lang="en-US" b="1" baseline="30000" dirty="0" smtClean="0"/>
              <a:t>-</a:t>
            </a:r>
            <a:r>
              <a:rPr lang="en-US" b="1" dirty="0" smtClean="0"/>
              <a:t> + 8 H</a:t>
            </a:r>
            <a:r>
              <a:rPr lang="en-US" b="1" baseline="30000" dirty="0" smtClean="0"/>
              <a:t>+</a:t>
            </a:r>
            <a:r>
              <a:rPr lang="en-US" b="1" dirty="0" smtClean="0"/>
              <a:t> + 5 e</a:t>
            </a:r>
            <a:r>
              <a:rPr lang="en-US" b="1" baseline="30000" dirty="0" smtClean="0"/>
              <a:t>-</a:t>
            </a:r>
            <a:r>
              <a:rPr lang="en-US" b="1" dirty="0" smtClean="0"/>
              <a:t>	</a:t>
            </a:r>
            <a:r>
              <a:rPr lang="en-US" b="1" dirty="0" smtClean="0"/>
              <a:t>               </a:t>
            </a:r>
            <a:r>
              <a:rPr lang="en-US" b="1" dirty="0" err="1" smtClean="0"/>
              <a:t>Mn</a:t>
            </a:r>
            <a:r>
              <a:rPr lang="en-US" b="1" baseline="30000" dirty="0" smtClean="0"/>
              <a:t>++</a:t>
            </a:r>
            <a:r>
              <a:rPr lang="en-US" b="1" dirty="0" smtClean="0"/>
              <a:t> + 4 </a:t>
            </a:r>
            <a:r>
              <a:rPr lang="en-US" b="1" dirty="0" smtClean="0"/>
              <a:t>H</a:t>
            </a:r>
            <a:r>
              <a:rPr lang="en-US" b="1" baseline="-25000" dirty="0" smtClean="0"/>
              <a:t>2</a:t>
            </a:r>
            <a:r>
              <a:rPr lang="en-US" b="1" dirty="0" smtClean="0"/>
              <a:t>O </a:t>
            </a:r>
            <a:r>
              <a:rPr lang="ar-EG" b="1" dirty="0" err="1" smtClean="0"/>
              <a:t>للبرمنجنات</a:t>
            </a:r>
            <a:r>
              <a:rPr lang="ar-EG" b="1" dirty="0" smtClean="0"/>
              <a:t> </a:t>
            </a:r>
            <a:r>
              <a:rPr lang="ar-EG" b="1" dirty="0" smtClean="0"/>
              <a:t>المعادلة النصفية</a:t>
            </a:r>
            <a:endParaRPr lang="en-US" dirty="0" smtClean="0"/>
          </a:p>
          <a:p>
            <a:r>
              <a:rPr lang="ar-EG" b="1" dirty="0" smtClean="0"/>
              <a:t>	بالجمع</a:t>
            </a:r>
            <a:r>
              <a:rPr lang="ar-EG" b="1" dirty="0" smtClean="0"/>
              <a:t>:            -------------------------------------------------------                   </a:t>
            </a:r>
            <a:endParaRPr lang="en-US" dirty="0" smtClean="0"/>
          </a:p>
          <a:p>
            <a:pPr rtl="0"/>
            <a:r>
              <a:rPr lang="en-US" b="1" dirty="0" smtClean="0"/>
              <a:t>MnO</a:t>
            </a:r>
            <a:r>
              <a:rPr lang="en-US" b="1" baseline="-25000" dirty="0" smtClean="0"/>
              <a:t>4</a:t>
            </a:r>
            <a:r>
              <a:rPr lang="en-US" b="1" baseline="30000" dirty="0" smtClean="0"/>
              <a:t>-</a:t>
            </a:r>
            <a:r>
              <a:rPr lang="en-US" b="1" dirty="0" smtClean="0"/>
              <a:t> + 8 H</a:t>
            </a:r>
            <a:r>
              <a:rPr lang="en-US" b="1" baseline="30000" dirty="0" smtClean="0"/>
              <a:t>+</a:t>
            </a:r>
            <a:r>
              <a:rPr lang="en-US" b="1" dirty="0" smtClean="0"/>
              <a:t> + 4 Fe</a:t>
            </a:r>
            <a:r>
              <a:rPr lang="en-US" b="1" baseline="30000" dirty="0" smtClean="0"/>
              <a:t>++</a:t>
            </a:r>
            <a:r>
              <a:rPr lang="en-US" b="1" dirty="0" smtClean="0"/>
              <a:t>	  	</a:t>
            </a:r>
            <a:r>
              <a:rPr lang="en-US" b="1" dirty="0" smtClean="0"/>
              <a:t>  </a:t>
            </a:r>
            <a:r>
              <a:rPr lang="en-US" b="1" dirty="0" err="1" smtClean="0"/>
              <a:t>Mn</a:t>
            </a:r>
            <a:r>
              <a:rPr lang="en-US" b="1" baseline="30000" dirty="0" smtClean="0"/>
              <a:t>++</a:t>
            </a:r>
            <a:r>
              <a:rPr lang="en-US" b="1" dirty="0" smtClean="0"/>
              <a:t> + 4 H</a:t>
            </a:r>
            <a:r>
              <a:rPr lang="en-US" b="1" baseline="-25000" dirty="0" smtClean="0"/>
              <a:t>2</a:t>
            </a:r>
            <a:r>
              <a:rPr lang="en-US" b="1" dirty="0" smtClean="0"/>
              <a:t>O + 5 Fe</a:t>
            </a:r>
            <a:r>
              <a:rPr lang="en-US" b="1" baseline="30000" dirty="0" smtClean="0"/>
              <a:t>+++    </a:t>
            </a:r>
            <a:r>
              <a:rPr lang="ar-EG" b="1" baseline="30000" dirty="0" smtClean="0"/>
              <a:t>                           </a:t>
            </a:r>
            <a:endParaRPr lang="en-US" dirty="0" smtClean="0"/>
          </a:p>
          <a:p>
            <a:endParaRPr lang="ar-EG" dirty="0"/>
          </a:p>
        </p:txBody>
      </p:sp>
      <p:sp>
        <p:nvSpPr>
          <p:cNvPr id="31746" name="Line 2"/>
          <p:cNvSpPr>
            <a:spLocks noChangeShapeType="1"/>
          </p:cNvSpPr>
          <p:nvPr/>
        </p:nvSpPr>
        <p:spPr bwMode="auto">
          <a:xfrm>
            <a:off x="3000364" y="1142984"/>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 name="Line 2"/>
          <p:cNvSpPr>
            <a:spLocks noChangeShapeType="1"/>
          </p:cNvSpPr>
          <p:nvPr/>
        </p:nvSpPr>
        <p:spPr bwMode="auto">
          <a:xfrm>
            <a:off x="3000364" y="1500174"/>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3071802" y="1857364"/>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7" name="Line 2"/>
          <p:cNvSpPr>
            <a:spLocks noChangeShapeType="1"/>
          </p:cNvSpPr>
          <p:nvPr/>
        </p:nvSpPr>
        <p:spPr bwMode="auto">
          <a:xfrm>
            <a:off x="3214678" y="2143116"/>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8" name="Line 2"/>
          <p:cNvSpPr>
            <a:spLocks noChangeShapeType="1"/>
          </p:cNvSpPr>
          <p:nvPr/>
        </p:nvSpPr>
        <p:spPr bwMode="auto">
          <a:xfrm>
            <a:off x="2214546" y="485776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9" name="Line 2"/>
          <p:cNvSpPr>
            <a:spLocks noChangeShapeType="1"/>
          </p:cNvSpPr>
          <p:nvPr/>
        </p:nvSpPr>
        <p:spPr bwMode="auto">
          <a:xfrm>
            <a:off x="3357554" y="521495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10" name="Line 2"/>
          <p:cNvSpPr>
            <a:spLocks noChangeShapeType="1"/>
          </p:cNvSpPr>
          <p:nvPr/>
        </p:nvSpPr>
        <p:spPr bwMode="auto">
          <a:xfrm>
            <a:off x="3500430" y="592933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11222"/>
          </a:xfrm>
        </p:spPr>
        <p:txBody>
          <a:bodyPr>
            <a:normAutofit/>
          </a:bodyPr>
          <a:lstStyle/>
          <a:p>
            <a:pPr algn="r"/>
            <a:r>
              <a:rPr lang="ar-EG" sz="2400" dirty="0" smtClean="0"/>
              <a:t>وجد أنه من الممكن تحويل أكسيد </a:t>
            </a:r>
            <a:r>
              <a:rPr lang="ar-EG" sz="2400" dirty="0" err="1" smtClean="0"/>
              <a:t>الحديدوز</a:t>
            </a:r>
            <a:r>
              <a:rPr lang="ar-EG" sz="2400" dirty="0" smtClean="0"/>
              <a:t> إلى أكسيد </a:t>
            </a:r>
            <a:r>
              <a:rPr lang="ar-EG" sz="2400" dirty="0" err="1" smtClean="0"/>
              <a:t>الحديديك</a:t>
            </a:r>
            <a:r>
              <a:rPr lang="ar-EG" sz="2400" dirty="0" smtClean="0"/>
              <a:t> دون الاستعانة بالأكسجين كما </a:t>
            </a:r>
            <a:r>
              <a:rPr lang="ar-EG" sz="2400" dirty="0" err="1" smtClean="0"/>
              <a:t>يلى</a:t>
            </a:r>
            <a:r>
              <a:rPr lang="ar-EG" sz="2400" dirty="0" smtClean="0"/>
              <a:t>:   </a:t>
            </a:r>
            <a:endParaRPr lang="ar-EG" sz="2400" dirty="0"/>
          </a:p>
        </p:txBody>
      </p:sp>
      <p:sp>
        <p:nvSpPr>
          <p:cNvPr id="3" name="عنصر نائب للمحتوى 2"/>
          <p:cNvSpPr>
            <a:spLocks noGrp="1"/>
          </p:cNvSpPr>
          <p:nvPr>
            <p:ph idx="1"/>
          </p:nvPr>
        </p:nvSpPr>
        <p:spPr>
          <a:xfrm>
            <a:off x="457200" y="1357298"/>
            <a:ext cx="8229600" cy="5214974"/>
          </a:xfrm>
        </p:spPr>
        <p:txBody>
          <a:bodyPr>
            <a:normAutofit fontScale="70000" lnSpcReduction="20000"/>
          </a:bodyPr>
          <a:lstStyle/>
          <a:p>
            <a:pPr algn="l" rtl="0"/>
            <a:r>
              <a:rPr lang="en-US" sz="2400" b="1" dirty="0" smtClean="0"/>
              <a:t>2 Fe O + 4 </a:t>
            </a:r>
            <a:r>
              <a:rPr lang="en-US" sz="2400" b="1" dirty="0" err="1" smtClean="0"/>
              <a:t>HCl</a:t>
            </a:r>
            <a:r>
              <a:rPr lang="en-US" sz="2400" b="1" dirty="0" smtClean="0"/>
              <a:t>		</a:t>
            </a:r>
            <a:r>
              <a:rPr lang="en-US" sz="2400" b="1" dirty="0" smtClean="0"/>
              <a:t>                     </a:t>
            </a:r>
            <a:r>
              <a:rPr lang="en-US" sz="2400" b="1" dirty="0" smtClean="0"/>
              <a:t>2 FeCl</a:t>
            </a:r>
            <a:r>
              <a:rPr lang="en-US" sz="2400" b="1" baseline="-25000" dirty="0" smtClean="0"/>
              <a:t>2</a:t>
            </a:r>
            <a:r>
              <a:rPr lang="en-US" sz="2400" b="1" dirty="0" smtClean="0"/>
              <a:t> + 2 H</a:t>
            </a:r>
            <a:r>
              <a:rPr lang="en-US" sz="2400" b="1" baseline="-25000" dirty="0" smtClean="0"/>
              <a:t>2</a:t>
            </a:r>
            <a:r>
              <a:rPr lang="en-US" sz="2400" b="1" dirty="0" smtClean="0"/>
              <a:t>O</a:t>
            </a:r>
            <a:endParaRPr lang="en-US" sz="2400" dirty="0" smtClean="0"/>
          </a:p>
          <a:p>
            <a:pPr algn="l" rtl="0"/>
            <a:r>
              <a:rPr lang="en-US" sz="2400" b="1" dirty="0" smtClean="0"/>
              <a:t>2 FeCl</a:t>
            </a:r>
            <a:r>
              <a:rPr lang="en-US" sz="2400" b="1" baseline="-25000" dirty="0" smtClean="0"/>
              <a:t>2</a:t>
            </a:r>
            <a:r>
              <a:rPr lang="en-US" sz="2400" b="1" dirty="0" smtClean="0"/>
              <a:t> + Cl</a:t>
            </a:r>
            <a:r>
              <a:rPr lang="en-US" sz="2400" b="1" baseline="-25000" dirty="0" smtClean="0"/>
              <a:t>2</a:t>
            </a:r>
            <a:r>
              <a:rPr lang="en-US" sz="2400" b="1" dirty="0" smtClean="0"/>
              <a:t>			  </a:t>
            </a:r>
            <a:r>
              <a:rPr lang="en-US" sz="2400" b="1" dirty="0" smtClean="0"/>
              <a:t> </a:t>
            </a:r>
            <a:r>
              <a:rPr lang="en-US" sz="2400" b="1" dirty="0" smtClean="0"/>
              <a:t>2 FeCl</a:t>
            </a:r>
            <a:r>
              <a:rPr lang="en-US" sz="2400" b="1" baseline="-25000" dirty="0" smtClean="0"/>
              <a:t>3</a:t>
            </a:r>
            <a:endParaRPr lang="en-US" sz="2400" dirty="0" smtClean="0"/>
          </a:p>
          <a:p>
            <a:pPr algn="l" rtl="0"/>
            <a:r>
              <a:rPr lang="en-US" sz="2400" b="1" dirty="0" smtClean="0"/>
              <a:t>2 FeCl</a:t>
            </a:r>
            <a:r>
              <a:rPr lang="en-US" sz="2400" b="1" baseline="-25000" dirty="0" smtClean="0"/>
              <a:t>3</a:t>
            </a:r>
            <a:r>
              <a:rPr lang="en-US" sz="2400" b="1" dirty="0" smtClean="0"/>
              <a:t> + 6 </a:t>
            </a:r>
            <a:r>
              <a:rPr lang="en-US" sz="2400" b="1" dirty="0" err="1" smtClean="0"/>
              <a:t>NaOH</a:t>
            </a:r>
            <a:r>
              <a:rPr lang="en-US" sz="2400" b="1" dirty="0" smtClean="0"/>
              <a:t>		</a:t>
            </a:r>
            <a:r>
              <a:rPr lang="en-US" sz="2400" b="1" dirty="0" smtClean="0"/>
              <a:t>   </a:t>
            </a:r>
            <a:r>
              <a:rPr lang="en-US" sz="2400" b="1" dirty="0" smtClean="0"/>
              <a:t>2 Fe(OH)</a:t>
            </a:r>
            <a:r>
              <a:rPr lang="en-US" sz="2400" b="1" baseline="-25000" dirty="0" smtClean="0"/>
              <a:t>3</a:t>
            </a:r>
            <a:r>
              <a:rPr lang="en-US" sz="2400" b="1" dirty="0" smtClean="0"/>
              <a:t> + 6 </a:t>
            </a:r>
            <a:r>
              <a:rPr lang="en-US" sz="2400" b="1" dirty="0" err="1" smtClean="0"/>
              <a:t>NaCl</a:t>
            </a:r>
            <a:endParaRPr lang="en-US" sz="2400" dirty="0" smtClean="0"/>
          </a:p>
          <a:p>
            <a:pPr algn="l" rtl="0"/>
            <a:r>
              <a:rPr lang="en-US" sz="2400" b="1" dirty="0" smtClean="0"/>
              <a:t>2 Fe(OH)</a:t>
            </a:r>
            <a:r>
              <a:rPr lang="en-US" sz="2400" b="1" baseline="-25000" dirty="0" smtClean="0"/>
              <a:t>3</a:t>
            </a:r>
            <a:r>
              <a:rPr lang="en-US" sz="2400" b="1" dirty="0" smtClean="0"/>
              <a:t>			</a:t>
            </a:r>
            <a:r>
              <a:rPr lang="en-US" sz="2400" b="1" dirty="0" smtClean="0"/>
              <a:t>    </a:t>
            </a:r>
            <a:r>
              <a:rPr lang="en-US" sz="2400" b="1" dirty="0" smtClean="0"/>
              <a:t>Fe</a:t>
            </a:r>
            <a:r>
              <a:rPr lang="en-US" sz="2400" b="1" baseline="-25000" dirty="0" smtClean="0"/>
              <a:t>2</a:t>
            </a:r>
            <a:r>
              <a:rPr lang="en-US" sz="2400" b="1" dirty="0" smtClean="0"/>
              <a:t>O</a:t>
            </a:r>
            <a:r>
              <a:rPr lang="en-US" sz="2400" b="1" baseline="-25000" dirty="0" smtClean="0"/>
              <a:t>3</a:t>
            </a:r>
            <a:r>
              <a:rPr lang="en-US" sz="2400" b="1" dirty="0" smtClean="0"/>
              <a:t> + 3 H</a:t>
            </a:r>
            <a:r>
              <a:rPr lang="en-US" sz="2400" b="1" baseline="-25000" dirty="0" smtClean="0"/>
              <a:t>2</a:t>
            </a:r>
            <a:r>
              <a:rPr lang="en-US" sz="2400" b="1" dirty="0" smtClean="0"/>
              <a:t>O</a:t>
            </a:r>
            <a:endParaRPr lang="en-US" sz="2400" dirty="0" smtClean="0"/>
          </a:p>
          <a:p>
            <a:endParaRPr lang="ar-EG" dirty="0" smtClean="0"/>
          </a:p>
          <a:p>
            <a:endParaRPr lang="ar-EG" dirty="0" smtClean="0"/>
          </a:p>
          <a:p>
            <a:r>
              <a:rPr lang="ar-EG" dirty="0" smtClean="0"/>
              <a:t>ويتضح </a:t>
            </a:r>
            <a:r>
              <a:rPr lang="ar-EG" dirty="0" smtClean="0"/>
              <a:t>من المعادلات السابقة أن عملية التأكسد لا تتوقف دائما على الاتحاد مع الأكسجين، ولذلك يمكن تعريف التأكسد بأنه العملية </a:t>
            </a:r>
            <a:r>
              <a:rPr lang="ar-EG" dirty="0" err="1" smtClean="0"/>
              <a:t>التى</a:t>
            </a:r>
            <a:r>
              <a:rPr lang="ar-EG" dirty="0" smtClean="0"/>
              <a:t> يزداد فيها رقم تأكسد العنصر (من +2 </a:t>
            </a:r>
            <a:r>
              <a:rPr lang="ar-EG" dirty="0" err="1" smtClean="0"/>
              <a:t>فى</a:t>
            </a:r>
            <a:r>
              <a:rPr lang="ar-EG" dirty="0" smtClean="0"/>
              <a:t> </a:t>
            </a:r>
            <a:r>
              <a:rPr lang="ar-EG" dirty="0" err="1" smtClean="0"/>
              <a:t>الحديدوز</a:t>
            </a:r>
            <a:r>
              <a:rPr lang="ar-EG" dirty="0" smtClean="0"/>
              <a:t> إلى +3 </a:t>
            </a:r>
            <a:r>
              <a:rPr lang="ar-EG" dirty="0" err="1" smtClean="0"/>
              <a:t>فى</a:t>
            </a:r>
            <a:r>
              <a:rPr lang="ar-EG" dirty="0" smtClean="0"/>
              <a:t> </a:t>
            </a:r>
            <a:r>
              <a:rPr lang="ar-EG" dirty="0" err="1" smtClean="0"/>
              <a:t>الحديديك</a:t>
            </a:r>
            <a:r>
              <a:rPr lang="ar-EG" dirty="0" smtClean="0"/>
              <a:t> </a:t>
            </a:r>
            <a:r>
              <a:rPr lang="ar-EG" dirty="0" err="1" smtClean="0"/>
              <a:t>فى</a:t>
            </a:r>
            <a:r>
              <a:rPr lang="ar-EG" dirty="0" smtClean="0"/>
              <a:t> المثال المذكور) وبمعنى آخر فالتأكسد ما هو إلا </a:t>
            </a:r>
            <a:r>
              <a:rPr lang="ar-EG" dirty="0" err="1" smtClean="0"/>
              <a:t>أكتساب</a:t>
            </a:r>
            <a:r>
              <a:rPr lang="ar-EG" dirty="0" smtClean="0"/>
              <a:t> الشحنات الموجبة. أو فقد الإلكترونات السالبة – أما الاختزال فهو انخفاض الشحنات الموجبة أو </a:t>
            </a:r>
            <a:r>
              <a:rPr lang="ar-EG" dirty="0" err="1" smtClean="0"/>
              <a:t>أكتساب</a:t>
            </a:r>
            <a:r>
              <a:rPr lang="ar-EG" dirty="0" smtClean="0"/>
              <a:t> </a:t>
            </a:r>
            <a:r>
              <a:rPr lang="ar-EG" dirty="0" err="1" smtClean="0"/>
              <a:t>الألكترونات</a:t>
            </a:r>
            <a:r>
              <a:rPr lang="ar-EG" dirty="0" smtClean="0"/>
              <a:t> ويمكن توضيح ذلك </a:t>
            </a:r>
            <a:r>
              <a:rPr lang="ar-EG" dirty="0" err="1" smtClean="0"/>
              <a:t>فى</a:t>
            </a:r>
            <a:r>
              <a:rPr lang="ar-EG" dirty="0" smtClean="0"/>
              <a:t> </a:t>
            </a:r>
            <a:endParaRPr lang="en-US" dirty="0" smtClean="0"/>
          </a:p>
          <a:p>
            <a:pPr lvl="0"/>
            <a:r>
              <a:rPr lang="ar-EG" dirty="0" smtClean="0"/>
              <a:t> تفاعل </a:t>
            </a:r>
            <a:r>
              <a:rPr lang="ar-EG" dirty="0" err="1" smtClean="0"/>
              <a:t>الحديدوز</a:t>
            </a:r>
            <a:r>
              <a:rPr lang="ar-EG" dirty="0" smtClean="0"/>
              <a:t> مع </a:t>
            </a:r>
            <a:r>
              <a:rPr lang="ar-EG" dirty="0" err="1" smtClean="0"/>
              <a:t>الكلور</a:t>
            </a:r>
            <a:r>
              <a:rPr lang="ar-EG" dirty="0" smtClean="0"/>
              <a:t> كما </a:t>
            </a:r>
            <a:r>
              <a:rPr lang="ar-EG" dirty="0" err="1" smtClean="0"/>
              <a:t>يلى</a:t>
            </a:r>
            <a:r>
              <a:rPr lang="ar-EG" dirty="0" smtClean="0"/>
              <a:t>:</a:t>
            </a:r>
            <a:endParaRPr lang="en-US" dirty="0" smtClean="0"/>
          </a:p>
          <a:p>
            <a:pPr algn="l" rtl="0"/>
            <a:r>
              <a:rPr lang="en-US" b="1" dirty="0" smtClean="0"/>
              <a:t>2 Fe</a:t>
            </a:r>
            <a:r>
              <a:rPr lang="en-US" b="1" baseline="30000" dirty="0" smtClean="0"/>
              <a:t>++</a:t>
            </a:r>
            <a:r>
              <a:rPr lang="en-US" b="1" dirty="0" smtClean="0"/>
              <a:t>		</a:t>
            </a:r>
            <a:r>
              <a:rPr lang="en-US" b="1" dirty="0" smtClean="0"/>
              <a:t>2 </a:t>
            </a:r>
            <a:r>
              <a:rPr lang="en-US" b="1" dirty="0" smtClean="0"/>
              <a:t>Fe</a:t>
            </a:r>
            <a:r>
              <a:rPr lang="en-US" b="1" baseline="30000" dirty="0" smtClean="0"/>
              <a:t>+++</a:t>
            </a:r>
            <a:r>
              <a:rPr lang="en-US" b="1" dirty="0" smtClean="0"/>
              <a:t> + 2e</a:t>
            </a:r>
            <a:r>
              <a:rPr lang="en-US" b="1" baseline="30000" dirty="0" smtClean="0"/>
              <a:t>-</a:t>
            </a:r>
            <a:endParaRPr lang="en-US" dirty="0" smtClean="0"/>
          </a:p>
          <a:p>
            <a:r>
              <a:rPr lang="ar-EG" dirty="0" smtClean="0"/>
              <a:t>	يفقد </a:t>
            </a:r>
            <a:r>
              <a:rPr lang="ar-EG" dirty="0" err="1" smtClean="0"/>
              <a:t>الحديدوز</a:t>
            </a:r>
            <a:r>
              <a:rPr lang="ar-EG" dirty="0" smtClean="0"/>
              <a:t> </a:t>
            </a:r>
            <a:r>
              <a:rPr lang="ar-EG" dirty="0" err="1" smtClean="0"/>
              <a:t>الكترون</a:t>
            </a:r>
            <a:r>
              <a:rPr lang="ar-EG" dirty="0" smtClean="0"/>
              <a:t> ويتحول إلى حديديك.</a:t>
            </a:r>
            <a:endParaRPr lang="en-US" dirty="0" smtClean="0"/>
          </a:p>
          <a:p>
            <a:r>
              <a:rPr lang="ar-EG" dirty="0" smtClean="0"/>
              <a:t>	يكتسب </a:t>
            </a:r>
            <a:r>
              <a:rPr lang="ar-EG" dirty="0" err="1" smtClean="0"/>
              <a:t>الكلور</a:t>
            </a:r>
            <a:r>
              <a:rPr lang="ar-EG" dirty="0" smtClean="0"/>
              <a:t> إلكترون تحول إلى أيون </a:t>
            </a:r>
            <a:r>
              <a:rPr lang="ar-EG" dirty="0" err="1" smtClean="0"/>
              <a:t>الكلوريد</a:t>
            </a:r>
            <a:r>
              <a:rPr lang="ar-EG" dirty="0" smtClean="0"/>
              <a:t> </a:t>
            </a:r>
            <a:endParaRPr lang="en-US" dirty="0" smtClean="0"/>
          </a:p>
          <a:p>
            <a:pPr algn="l" rtl="0"/>
            <a:r>
              <a:rPr lang="en-US" b="1" dirty="0" smtClean="0"/>
              <a:t>Cl</a:t>
            </a:r>
            <a:r>
              <a:rPr lang="en-US" b="1" baseline="-25000" dirty="0" smtClean="0"/>
              <a:t>2</a:t>
            </a:r>
            <a:r>
              <a:rPr lang="en-US" b="1" dirty="0" smtClean="0"/>
              <a:t> + 2e</a:t>
            </a:r>
            <a:r>
              <a:rPr lang="en-US" b="1" baseline="30000" dirty="0" smtClean="0"/>
              <a:t>-</a:t>
            </a:r>
            <a:r>
              <a:rPr lang="en-US" b="1" dirty="0" smtClean="0"/>
              <a:t> 		</a:t>
            </a:r>
            <a:r>
              <a:rPr lang="en-US" b="1" dirty="0" smtClean="0"/>
              <a:t>2 </a:t>
            </a:r>
            <a:r>
              <a:rPr lang="en-US" b="1" dirty="0" err="1" smtClean="0"/>
              <a:t>Cl</a:t>
            </a:r>
            <a:r>
              <a:rPr lang="en-US" b="1" baseline="30000" dirty="0" smtClean="0"/>
              <a:t>-</a:t>
            </a:r>
            <a:endParaRPr lang="en-US" dirty="0" smtClean="0"/>
          </a:p>
          <a:p>
            <a:endParaRPr lang="ar-EG" dirty="0"/>
          </a:p>
        </p:txBody>
      </p:sp>
      <p:sp>
        <p:nvSpPr>
          <p:cNvPr id="2050" name="Line 2"/>
          <p:cNvSpPr>
            <a:spLocks noChangeShapeType="1"/>
          </p:cNvSpPr>
          <p:nvPr/>
        </p:nvSpPr>
        <p:spPr bwMode="auto">
          <a:xfrm>
            <a:off x="2928926" y="1500174"/>
            <a:ext cx="8096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2051" name="Line 3"/>
          <p:cNvSpPr>
            <a:spLocks noChangeShapeType="1"/>
          </p:cNvSpPr>
          <p:nvPr/>
        </p:nvSpPr>
        <p:spPr bwMode="auto">
          <a:xfrm>
            <a:off x="2928926" y="1785926"/>
            <a:ext cx="8096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2052" name="Line 4"/>
          <p:cNvSpPr>
            <a:spLocks noChangeShapeType="1"/>
          </p:cNvSpPr>
          <p:nvPr/>
        </p:nvSpPr>
        <p:spPr bwMode="auto">
          <a:xfrm>
            <a:off x="2928926" y="2000240"/>
            <a:ext cx="8096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2053" name="Line 5"/>
          <p:cNvSpPr>
            <a:spLocks noChangeShapeType="1"/>
          </p:cNvSpPr>
          <p:nvPr/>
        </p:nvSpPr>
        <p:spPr bwMode="auto">
          <a:xfrm>
            <a:off x="3000364" y="2285992"/>
            <a:ext cx="8096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8" name="Line 5"/>
          <p:cNvSpPr>
            <a:spLocks noChangeShapeType="1"/>
          </p:cNvSpPr>
          <p:nvPr/>
        </p:nvSpPr>
        <p:spPr bwMode="auto">
          <a:xfrm>
            <a:off x="2214546" y="4929198"/>
            <a:ext cx="8096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9" name="Line 5"/>
          <p:cNvSpPr>
            <a:spLocks noChangeShapeType="1"/>
          </p:cNvSpPr>
          <p:nvPr/>
        </p:nvSpPr>
        <p:spPr bwMode="auto">
          <a:xfrm>
            <a:off x="2285984" y="6000768"/>
            <a:ext cx="80962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11288"/>
          </a:xfrm>
        </p:spPr>
        <p:txBody>
          <a:bodyPr>
            <a:normAutofit fontScale="90000"/>
          </a:bodyPr>
          <a:lstStyle/>
          <a:p>
            <a:pPr algn="r"/>
            <a:r>
              <a:rPr lang="ar-EG" sz="2700" dirty="0" smtClean="0"/>
              <a:t/>
            </a:r>
            <a:br>
              <a:rPr lang="ar-EG" sz="2700" dirty="0" smtClean="0"/>
            </a:br>
            <a:r>
              <a:rPr lang="ar-EG" sz="2700" dirty="0" smtClean="0"/>
              <a:t/>
            </a:r>
            <a:br>
              <a:rPr lang="ar-EG" sz="2700" dirty="0" smtClean="0"/>
            </a:br>
            <a:r>
              <a:rPr lang="ar-EG" sz="2700" dirty="0" smtClean="0"/>
              <a:t>5</a:t>
            </a:r>
            <a:r>
              <a:rPr lang="ar-EG" sz="2700" b="1" dirty="0" smtClean="0">
                <a:solidFill>
                  <a:schemeClr val="accent1"/>
                </a:solidFill>
              </a:rPr>
              <a:t>- </a:t>
            </a:r>
            <a:r>
              <a:rPr lang="ar-EG" sz="2700" b="1" dirty="0" smtClean="0">
                <a:solidFill>
                  <a:schemeClr val="accent1"/>
                </a:solidFill>
              </a:rPr>
              <a:t>تأكسد أيون </a:t>
            </a:r>
            <a:r>
              <a:rPr lang="ar-EG" sz="2700" b="1" dirty="0" err="1" smtClean="0">
                <a:solidFill>
                  <a:schemeClr val="accent1"/>
                </a:solidFill>
              </a:rPr>
              <a:t>الأكسالات</a:t>
            </a:r>
            <a:r>
              <a:rPr lang="ar-EG" sz="2700" b="1" dirty="0" smtClean="0">
                <a:solidFill>
                  <a:schemeClr val="accent1"/>
                </a:solidFill>
              </a:rPr>
              <a:t> </a:t>
            </a:r>
            <a:r>
              <a:rPr lang="en-US" sz="2700" b="1" dirty="0" smtClean="0">
                <a:solidFill>
                  <a:schemeClr val="accent1"/>
                </a:solidFill>
              </a:rPr>
              <a:t>(C</a:t>
            </a:r>
            <a:r>
              <a:rPr lang="en-US" sz="2700" b="1" baseline="-25000" dirty="0" smtClean="0">
                <a:solidFill>
                  <a:schemeClr val="accent1"/>
                </a:solidFill>
              </a:rPr>
              <a:t>2</a:t>
            </a:r>
            <a:r>
              <a:rPr lang="en-US" sz="2700" b="1" dirty="0" smtClean="0">
                <a:solidFill>
                  <a:schemeClr val="accent1"/>
                </a:solidFill>
              </a:rPr>
              <a:t>O</a:t>
            </a:r>
            <a:r>
              <a:rPr lang="en-US" sz="2700" b="1" baseline="-25000" dirty="0" smtClean="0">
                <a:solidFill>
                  <a:schemeClr val="accent1"/>
                </a:solidFill>
              </a:rPr>
              <a:t>4</a:t>
            </a:r>
            <a:r>
              <a:rPr lang="en-US" sz="2700" b="1" baseline="30000" dirty="0" smtClean="0">
                <a:solidFill>
                  <a:schemeClr val="accent1"/>
                </a:solidFill>
              </a:rPr>
              <a:t>=</a:t>
            </a:r>
            <a:r>
              <a:rPr lang="en-US" sz="2700" b="1" dirty="0" smtClean="0">
                <a:solidFill>
                  <a:schemeClr val="accent1"/>
                </a:solidFill>
              </a:rPr>
              <a:t>)</a:t>
            </a:r>
            <a:r>
              <a:rPr lang="ar-EG" sz="2700" b="1" dirty="0" smtClean="0">
                <a:solidFill>
                  <a:schemeClr val="accent1"/>
                </a:solidFill>
              </a:rPr>
              <a:t> بواسطة أيون </a:t>
            </a:r>
            <a:r>
              <a:rPr lang="ar-EG" sz="2700" b="1" dirty="0" err="1" smtClean="0">
                <a:solidFill>
                  <a:schemeClr val="accent1"/>
                </a:solidFill>
              </a:rPr>
              <a:t>البرمنجنات</a:t>
            </a:r>
            <a:r>
              <a:rPr lang="ar-EG" sz="2700" b="1" dirty="0" smtClean="0">
                <a:solidFill>
                  <a:schemeClr val="accent1"/>
                </a:solidFill>
              </a:rPr>
              <a:t> </a:t>
            </a:r>
            <a:r>
              <a:rPr lang="en-US" sz="2700" b="1" dirty="0" smtClean="0">
                <a:solidFill>
                  <a:schemeClr val="accent1"/>
                </a:solidFill>
              </a:rPr>
              <a:t>(MnO</a:t>
            </a:r>
            <a:r>
              <a:rPr lang="en-US" sz="2700" b="1" baseline="-25000" dirty="0" smtClean="0">
                <a:solidFill>
                  <a:schemeClr val="accent1"/>
                </a:solidFill>
              </a:rPr>
              <a:t>4</a:t>
            </a:r>
            <a:r>
              <a:rPr lang="en-US" sz="2700" b="1" baseline="30000" dirty="0" smtClean="0">
                <a:solidFill>
                  <a:schemeClr val="accent1"/>
                </a:solidFill>
              </a:rPr>
              <a:t>-</a:t>
            </a:r>
            <a:r>
              <a:rPr lang="en-US" sz="2700" b="1" dirty="0" smtClean="0">
                <a:solidFill>
                  <a:schemeClr val="accent1"/>
                </a:solidFill>
              </a:rPr>
              <a:t>)</a:t>
            </a:r>
            <a:br>
              <a:rPr lang="en-US" sz="2700" b="1" dirty="0" smtClean="0">
                <a:solidFill>
                  <a:schemeClr val="accent1"/>
                </a:solidFill>
              </a:rPr>
            </a:br>
            <a:r>
              <a:rPr lang="ar-EG" sz="2700" b="1" dirty="0" smtClean="0">
                <a:solidFill>
                  <a:schemeClr val="accent1"/>
                </a:solidFill>
              </a:rPr>
              <a:t>المعادلة النصفية المضبوطة </a:t>
            </a:r>
            <a:r>
              <a:rPr lang="ar-EG" sz="2700" b="1" dirty="0" err="1" smtClean="0">
                <a:solidFill>
                  <a:schemeClr val="accent1"/>
                </a:solidFill>
              </a:rPr>
              <a:t>التى</a:t>
            </a:r>
            <a:r>
              <a:rPr lang="ar-EG" sz="2700" b="1" dirty="0" smtClean="0">
                <a:solidFill>
                  <a:schemeClr val="accent1"/>
                </a:solidFill>
              </a:rPr>
              <a:t> تمثل تأكسد أيون </a:t>
            </a:r>
            <a:r>
              <a:rPr lang="ar-EG" sz="2700" b="1" dirty="0" err="1" smtClean="0">
                <a:solidFill>
                  <a:schemeClr val="accent1"/>
                </a:solidFill>
              </a:rPr>
              <a:t>الأكسالات</a:t>
            </a:r>
            <a:r>
              <a:rPr lang="ar-EG" sz="2700" b="1" dirty="0" smtClean="0">
                <a:solidFill>
                  <a:schemeClr val="accent1"/>
                </a:solidFill>
              </a:rPr>
              <a:t> </a:t>
            </a:r>
            <a:r>
              <a:rPr lang="ar-EG" sz="2700" b="1" dirty="0" err="1" smtClean="0">
                <a:solidFill>
                  <a:schemeClr val="accent1"/>
                </a:solidFill>
              </a:rPr>
              <a:t>هى</a:t>
            </a:r>
            <a:r>
              <a:rPr lang="ar-EG" sz="2700" b="1" dirty="0" smtClean="0">
                <a:solidFill>
                  <a:schemeClr val="accent1"/>
                </a:solidFill>
              </a:rPr>
              <a:t>:</a:t>
            </a:r>
            <a:r>
              <a:rPr lang="en-US" sz="2700" b="1" dirty="0" smtClean="0">
                <a:solidFill>
                  <a:schemeClr val="accent1"/>
                </a:solidFill>
              </a:rPr>
              <a:t/>
            </a:r>
            <a:br>
              <a:rPr lang="en-US" sz="2700" b="1" dirty="0" smtClean="0">
                <a:solidFill>
                  <a:schemeClr val="accent1"/>
                </a:solidFill>
              </a:rPr>
            </a:br>
            <a:r>
              <a:rPr lang="en-US" sz="2700" b="1" dirty="0" smtClean="0">
                <a:solidFill>
                  <a:schemeClr val="accent1"/>
                </a:solidFill>
              </a:rPr>
              <a:t>C</a:t>
            </a:r>
            <a:r>
              <a:rPr lang="en-US" sz="2700" b="1" baseline="-25000" dirty="0" smtClean="0">
                <a:solidFill>
                  <a:schemeClr val="accent1"/>
                </a:solidFill>
              </a:rPr>
              <a:t>2</a:t>
            </a:r>
            <a:r>
              <a:rPr lang="en-US" sz="2700" b="1" dirty="0" smtClean="0">
                <a:solidFill>
                  <a:schemeClr val="accent1"/>
                </a:solidFill>
              </a:rPr>
              <a:t>O</a:t>
            </a:r>
            <a:r>
              <a:rPr lang="en-US" sz="2700" b="1" baseline="-25000" dirty="0" smtClean="0">
                <a:solidFill>
                  <a:schemeClr val="accent1"/>
                </a:solidFill>
              </a:rPr>
              <a:t>4</a:t>
            </a:r>
            <a:r>
              <a:rPr lang="en-US" sz="2700" b="1" baseline="30000" dirty="0" smtClean="0">
                <a:solidFill>
                  <a:schemeClr val="accent1"/>
                </a:solidFill>
              </a:rPr>
              <a:t>=                                      </a:t>
            </a:r>
            <a:r>
              <a:rPr lang="en-US" sz="2700" b="1" dirty="0" smtClean="0">
                <a:solidFill>
                  <a:schemeClr val="accent1"/>
                </a:solidFill>
              </a:rPr>
              <a:t>				2 CO</a:t>
            </a:r>
            <a:r>
              <a:rPr lang="en-US" sz="2700" b="1" baseline="-25000" dirty="0" smtClean="0">
                <a:solidFill>
                  <a:schemeClr val="accent1"/>
                </a:solidFill>
              </a:rPr>
              <a:t>2</a:t>
            </a:r>
            <a:r>
              <a:rPr lang="en-US" sz="2700" b="1" dirty="0" smtClean="0">
                <a:solidFill>
                  <a:schemeClr val="accent1"/>
                </a:solidFill>
              </a:rPr>
              <a:t> + 2 e</a:t>
            </a:r>
            <a:r>
              <a:rPr lang="en-US" sz="2700" b="1" baseline="30000" dirty="0" smtClean="0">
                <a:solidFill>
                  <a:schemeClr val="accent1"/>
                </a:solidFill>
              </a:rPr>
              <a:t>-</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714488"/>
            <a:ext cx="8229600" cy="4857784"/>
          </a:xfrm>
        </p:spPr>
        <p:txBody>
          <a:bodyPr>
            <a:normAutofit fontScale="55000" lnSpcReduction="20000"/>
          </a:bodyPr>
          <a:lstStyle/>
          <a:p>
            <a:r>
              <a:rPr lang="ar-EG" dirty="0" smtClean="0"/>
              <a:t>ولإضافة هذه المعادلة النصفية إلى المعادلة النصفية </a:t>
            </a:r>
            <a:r>
              <a:rPr lang="ar-EG" dirty="0" err="1" smtClean="0"/>
              <a:t>لبرمنجنات</a:t>
            </a:r>
            <a:r>
              <a:rPr lang="ar-EG" dirty="0" smtClean="0"/>
              <a:t> </a:t>
            </a:r>
            <a:r>
              <a:rPr lang="ar-EG" dirty="0" err="1" smtClean="0"/>
              <a:t>البوتاسيوم</a:t>
            </a:r>
            <a:r>
              <a:rPr lang="ar-EG" dirty="0" smtClean="0"/>
              <a:t> بحيث تختصر الالكترونات فإنه يجب أن نضرب معادلة </a:t>
            </a:r>
            <a:r>
              <a:rPr lang="ar-EG" dirty="0" err="1" smtClean="0"/>
              <a:t>البرمنجنات</a:t>
            </a:r>
            <a:r>
              <a:rPr lang="ar-EG" dirty="0" smtClean="0"/>
              <a:t> </a:t>
            </a:r>
            <a:r>
              <a:rPr lang="ar-EG" dirty="0" err="1" smtClean="0"/>
              <a:t>فى</a:t>
            </a:r>
            <a:r>
              <a:rPr lang="ar-EG" dirty="0" smtClean="0"/>
              <a:t> (2) وأن نضرب معادلة </a:t>
            </a:r>
            <a:r>
              <a:rPr lang="ar-EG" dirty="0" err="1" smtClean="0"/>
              <a:t>الأكسالات</a:t>
            </a:r>
            <a:r>
              <a:rPr lang="ar-EG" dirty="0" smtClean="0"/>
              <a:t> </a:t>
            </a:r>
            <a:r>
              <a:rPr lang="ar-EG" dirty="0" err="1" smtClean="0"/>
              <a:t>فى</a:t>
            </a:r>
            <a:r>
              <a:rPr lang="ar-EG" dirty="0" smtClean="0"/>
              <a:t> (5).</a:t>
            </a:r>
            <a:endParaRPr lang="en-US" dirty="0" smtClean="0"/>
          </a:p>
          <a:p>
            <a:pPr algn="l" rtl="0"/>
            <a:r>
              <a:rPr lang="en-US" b="1" dirty="0" smtClean="0"/>
              <a:t>5 C</a:t>
            </a:r>
            <a:r>
              <a:rPr lang="en-US" b="1" baseline="-25000" dirty="0" smtClean="0"/>
              <a:t>2</a:t>
            </a:r>
            <a:r>
              <a:rPr lang="en-US" b="1" dirty="0" smtClean="0"/>
              <a:t>O</a:t>
            </a:r>
            <a:r>
              <a:rPr lang="en-US" b="1" baseline="-25000" dirty="0" smtClean="0"/>
              <a:t>4</a:t>
            </a:r>
            <a:r>
              <a:rPr lang="en-US" b="1" baseline="30000" dirty="0" smtClean="0"/>
              <a:t>=</a:t>
            </a:r>
            <a:r>
              <a:rPr lang="en-US" b="1" dirty="0" smtClean="0"/>
              <a:t>		10 CO</a:t>
            </a:r>
            <a:r>
              <a:rPr lang="en-US" b="1" baseline="-25000" dirty="0" smtClean="0"/>
              <a:t>2</a:t>
            </a:r>
            <a:r>
              <a:rPr lang="en-US" b="1" dirty="0" smtClean="0"/>
              <a:t>  +  10 e</a:t>
            </a:r>
            <a:r>
              <a:rPr lang="en-US" b="1" baseline="30000" dirty="0" smtClean="0"/>
              <a:t>-</a:t>
            </a:r>
            <a:endParaRPr lang="en-US" dirty="0" smtClean="0"/>
          </a:p>
          <a:p>
            <a:pPr algn="l" rtl="0"/>
            <a:r>
              <a:rPr lang="en-US" b="1" dirty="0" smtClean="0"/>
              <a:t>2 MnO</a:t>
            </a:r>
            <a:r>
              <a:rPr lang="en-US" b="1" baseline="-25000" dirty="0" smtClean="0"/>
              <a:t>4</a:t>
            </a:r>
            <a:r>
              <a:rPr lang="en-US" b="1" baseline="30000" dirty="0" smtClean="0"/>
              <a:t>-</a:t>
            </a:r>
            <a:r>
              <a:rPr lang="en-US" b="1" dirty="0" smtClean="0"/>
              <a:t> + 16 H</a:t>
            </a:r>
            <a:r>
              <a:rPr lang="en-US" b="1" baseline="30000" dirty="0" smtClean="0"/>
              <a:t>+</a:t>
            </a:r>
            <a:r>
              <a:rPr lang="en-US" b="1" dirty="0" smtClean="0"/>
              <a:t> + 10 e</a:t>
            </a:r>
            <a:r>
              <a:rPr lang="en-US" b="1" baseline="30000" dirty="0" smtClean="0"/>
              <a:t>-</a:t>
            </a:r>
            <a:r>
              <a:rPr lang="en-US" b="1" dirty="0" smtClean="0"/>
              <a:t>			2 </a:t>
            </a:r>
            <a:r>
              <a:rPr lang="en-US" b="1" dirty="0" err="1" smtClean="0"/>
              <a:t>Mn</a:t>
            </a:r>
            <a:r>
              <a:rPr lang="en-US" b="1" baseline="30000" dirty="0" smtClean="0"/>
              <a:t>++</a:t>
            </a:r>
            <a:r>
              <a:rPr lang="en-US" b="1" dirty="0" smtClean="0"/>
              <a:t> + 8 H</a:t>
            </a:r>
            <a:r>
              <a:rPr lang="en-US" b="1" baseline="-25000" dirty="0" smtClean="0"/>
              <a:t>2</a:t>
            </a:r>
            <a:r>
              <a:rPr lang="en-US" b="1" dirty="0" smtClean="0"/>
              <a:t>O</a:t>
            </a:r>
            <a:endParaRPr lang="en-US" dirty="0" smtClean="0"/>
          </a:p>
          <a:p>
            <a:r>
              <a:rPr lang="ar-EG" dirty="0" smtClean="0"/>
              <a:t>بالجمع                         -------------------------------------------------------------</a:t>
            </a:r>
            <a:endParaRPr lang="en-US" dirty="0" smtClean="0"/>
          </a:p>
          <a:p>
            <a:pPr algn="l" rtl="0"/>
            <a:r>
              <a:rPr lang="en-US" b="1" dirty="0" smtClean="0"/>
              <a:t>2 MnO</a:t>
            </a:r>
            <a:r>
              <a:rPr lang="en-US" b="1" baseline="-25000" dirty="0" smtClean="0"/>
              <a:t>4</a:t>
            </a:r>
            <a:r>
              <a:rPr lang="en-US" b="1" baseline="30000" dirty="0" smtClean="0"/>
              <a:t>-</a:t>
            </a:r>
            <a:r>
              <a:rPr lang="en-US" b="1" dirty="0" smtClean="0"/>
              <a:t> + 16 H</a:t>
            </a:r>
            <a:r>
              <a:rPr lang="en-US" b="1" baseline="30000" dirty="0" smtClean="0"/>
              <a:t>+</a:t>
            </a:r>
            <a:r>
              <a:rPr lang="en-US" b="1" dirty="0" smtClean="0"/>
              <a:t> + 5 C</a:t>
            </a:r>
            <a:r>
              <a:rPr lang="en-US" b="1" baseline="-25000" dirty="0" smtClean="0"/>
              <a:t>2</a:t>
            </a:r>
            <a:r>
              <a:rPr lang="en-US" b="1" dirty="0" smtClean="0"/>
              <a:t>O</a:t>
            </a:r>
            <a:r>
              <a:rPr lang="en-US" b="1" baseline="-25000" dirty="0" smtClean="0"/>
              <a:t>4</a:t>
            </a:r>
            <a:r>
              <a:rPr lang="en-US" b="1" baseline="30000" dirty="0" smtClean="0"/>
              <a:t>=</a:t>
            </a:r>
            <a:r>
              <a:rPr lang="en-US" b="1" dirty="0" smtClean="0"/>
              <a:t>	</a:t>
            </a:r>
            <a:r>
              <a:rPr lang="en-US" b="1" dirty="0" smtClean="0"/>
              <a:t>                            </a:t>
            </a:r>
            <a:r>
              <a:rPr lang="en-US" b="1" dirty="0" smtClean="0"/>
              <a:t>2 </a:t>
            </a:r>
            <a:r>
              <a:rPr lang="en-US" b="1" dirty="0" err="1" smtClean="0"/>
              <a:t>Mn</a:t>
            </a:r>
            <a:r>
              <a:rPr lang="en-US" b="1" baseline="30000" dirty="0" smtClean="0"/>
              <a:t>++</a:t>
            </a:r>
            <a:r>
              <a:rPr lang="en-US" b="1" dirty="0" smtClean="0"/>
              <a:t> + 8 H</a:t>
            </a:r>
            <a:r>
              <a:rPr lang="en-US" b="1" baseline="-25000" dirty="0" smtClean="0"/>
              <a:t>2</a:t>
            </a:r>
            <a:r>
              <a:rPr lang="en-US" b="1" dirty="0" smtClean="0"/>
              <a:t>O + 10 CO</a:t>
            </a:r>
            <a:r>
              <a:rPr lang="en-US" b="1" baseline="-25000" dirty="0" smtClean="0"/>
              <a:t>2</a:t>
            </a:r>
            <a:endParaRPr lang="en-US" dirty="0" smtClean="0"/>
          </a:p>
          <a:p>
            <a:endParaRPr lang="ar-EG" dirty="0" smtClean="0"/>
          </a:p>
          <a:p>
            <a:endParaRPr lang="ar-EG" dirty="0" smtClean="0"/>
          </a:p>
          <a:p>
            <a:r>
              <a:rPr lang="ar-EG" dirty="0" smtClean="0"/>
              <a:t>ويجب </a:t>
            </a:r>
            <a:r>
              <a:rPr lang="ar-EG" dirty="0" smtClean="0"/>
              <a:t>أن نعلم أن هناك بعض المواد الكيميائية تعمل كعوامل مؤكسدة </a:t>
            </a:r>
            <a:r>
              <a:rPr lang="ar-EG" dirty="0" err="1" smtClean="0"/>
              <a:t>فى</a:t>
            </a:r>
            <a:r>
              <a:rPr lang="ar-EG" dirty="0" smtClean="0"/>
              <a:t> بعض الحالات وكعوامل مختزلة </a:t>
            </a:r>
            <a:r>
              <a:rPr lang="ar-EG" dirty="0" err="1" smtClean="0"/>
              <a:t>فى</a:t>
            </a:r>
            <a:r>
              <a:rPr lang="ar-EG" dirty="0" smtClean="0"/>
              <a:t> حالات أخرى ومن أمثلتها فوق أسيد الأيدروجين – فعندما يعمل كعامل مؤكسد يتغير رقم التأكسد للأكسجين من (-1) إلى (-2) </a:t>
            </a:r>
            <a:r>
              <a:rPr lang="ar-EG" dirty="0" err="1" smtClean="0"/>
              <a:t>ففى</a:t>
            </a:r>
            <a:r>
              <a:rPr lang="ar-EG" dirty="0" smtClean="0"/>
              <a:t> المحاليل </a:t>
            </a:r>
            <a:r>
              <a:rPr lang="ar-EG" dirty="0" err="1" smtClean="0"/>
              <a:t>الحامضية</a:t>
            </a:r>
            <a:r>
              <a:rPr lang="ar-EG" dirty="0" smtClean="0"/>
              <a:t> يكون التفاعل </a:t>
            </a:r>
            <a:r>
              <a:rPr lang="ar-EG" dirty="0" err="1" smtClean="0"/>
              <a:t>الإلكترونى</a:t>
            </a:r>
            <a:r>
              <a:rPr lang="ar-EG" dirty="0" smtClean="0"/>
              <a:t>:</a:t>
            </a:r>
            <a:endParaRPr lang="en-US" dirty="0" smtClean="0"/>
          </a:p>
          <a:p>
            <a:pPr rtl="0"/>
            <a:r>
              <a:rPr lang="en-US" b="1" dirty="0" smtClean="0"/>
              <a:t>H</a:t>
            </a:r>
            <a:r>
              <a:rPr lang="en-US" b="1" baseline="-25000" dirty="0" smtClean="0"/>
              <a:t>2</a:t>
            </a:r>
            <a:r>
              <a:rPr lang="en-US" b="1" dirty="0" smtClean="0"/>
              <a:t>O</a:t>
            </a:r>
            <a:r>
              <a:rPr lang="en-US" b="1" baseline="-25000" dirty="0" smtClean="0"/>
              <a:t>2</a:t>
            </a:r>
            <a:r>
              <a:rPr lang="en-US" b="1" dirty="0" smtClean="0"/>
              <a:t> + 2 H</a:t>
            </a:r>
            <a:r>
              <a:rPr lang="en-US" b="1" baseline="30000" dirty="0" smtClean="0"/>
              <a:t>+</a:t>
            </a:r>
            <a:r>
              <a:rPr lang="en-US" b="1" dirty="0" smtClean="0"/>
              <a:t> + 2 e</a:t>
            </a:r>
            <a:r>
              <a:rPr lang="en-US" b="1" baseline="30000" dirty="0" smtClean="0"/>
              <a:t>-</a:t>
            </a:r>
            <a:r>
              <a:rPr lang="en-US" b="1" dirty="0" smtClean="0"/>
              <a:t>			2 </a:t>
            </a:r>
            <a:r>
              <a:rPr lang="en-US" b="1" dirty="0" smtClean="0"/>
              <a:t>H</a:t>
            </a:r>
            <a:r>
              <a:rPr lang="en-US" b="1" baseline="-25000" dirty="0" smtClean="0"/>
              <a:t>2</a:t>
            </a:r>
            <a:r>
              <a:rPr lang="en-US" b="1" dirty="0" smtClean="0"/>
              <a:t>O     </a:t>
            </a:r>
            <a:r>
              <a:rPr lang="ar-EG" b="1" dirty="0" smtClean="0"/>
              <a:t>                                     </a:t>
            </a:r>
            <a:endParaRPr lang="en-US" dirty="0" smtClean="0"/>
          </a:p>
          <a:p>
            <a:r>
              <a:rPr lang="ar-EG" dirty="0" smtClean="0"/>
              <a:t>وعندما يقوم فوق أكسيد الأيدروجين مقام العامل المختزل يرتفع رقم تأكسد الأكسجين من (-1) إلى صفر وبذلك ينفرد الأكسجين </a:t>
            </a:r>
            <a:r>
              <a:rPr lang="ar-EG" dirty="0" err="1" smtClean="0"/>
              <a:t>الجزيئى</a:t>
            </a:r>
            <a:r>
              <a:rPr lang="ar-EG" dirty="0" smtClean="0"/>
              <a:t> كما يتضح من المعادلة الإلكترونية الآتية:</a:t>
            </a:r>
            <a:endParaRPr lang="en-US" dirty="0" smtClean="0"/>
          </a:p>
          <a:p>
            <a:pPr rtl="0"/>
            <a:r>
              <a:rPr lang="en-US" b="1" dirty="0" smtClean="0"/>
              <a:t>H</a:t>
            </a:r>
            <a:r>
              <a:rPr lang="en-US" b="1" baseline="-25000" dirty="0" smtClean="0"/>
              <a:t>2</a:t>
            </a:r>
            <a:r>
              <a:rPr lang="en-US" b="1" dirty="0" smtClean="0"/>
              <a:t>O</a:t>
            </a:r>
            <a:r>
              <a:rPr lang="en-US" b="1" baseline="-25000" dirty="0" smtClean="0"/>
              <a:t>2</a:t>
            </a:r>
            <a:r>
              <a:rPr lang="en-US" b="1" dirty="0" smtClean="0"/>
              <a:t>			O</a:t>
            </a:r>
            <a:r>
              <a:rPr lang="en-US" b="1" baseline="-25000" dirty="0" smtClean="0"/>
              <a:t>2</a:t>
            </a:r>
            <a:r>
              <a:rPr lang="en-US" b="1" dirty="0" smtClean="0"/>
              <a:t> + 2 H</a:t>
            </a:r>
            <a:r>
              <a:rPr lang="en-US" b="1" baseline="30000" dirty="0" smtClean="0"/>
              <a:t>+</a:t>
            </a:r>
            <a:r>
              <a:rPr lang="en-US" b="1" dirty="0" smtClean="0"/>
              <a:t> + 2 </a:t>
            </a:r>
            <a:r>
              <a:rPr lang="en-US" b="1" dirty="0" smtClean="0"/>
              <a:t>e</a:t>
            </a:r>
            <a:r>
              <a:rPr lang="en-US" baseline="30000" dirty="0" smtClean="0"/>
              <a:t>-    </a:t>
            </a:r>
            <a:r>
              <a:rPr lang="ar-EG" baseline="30000" dirty="0" smtClean="0"/>
              <a:t>                                                                           </a:t>
            </a:r>
            <a:endParaRPr lang="en-US" dirty="0" smtClean="0"/>
          </a:p>
          <a:p>
            <a:r>
              <a:rPr lang="ar-EG" dirty="0" smtClean="0"/>
              <a:t> </a:t>
            </a:r>
            <a:endParaRPr lang="en-US" dirty="0" smtClean="0"/>
          </a:p>
          <a:p>
            <a:endParaRPr lang="ar-EG" dirty="0"/>
          </a:p>
        </p:txBody>
      </p:sp>
      <p:sp>
        <p:nvSpPr>
          <p:cNvPr id="4" name="Line 2"/>
          <p:cNvSpPr>
            <a:spLocks noChangeShapeType="1"/>
          </p:cNvSpPr>
          <p:nvPr/>
        </p:nvSpPr>
        <p:spPr bwMode="auto">
          <a:xfrm>
            <a:off x="3786182" y="1500174"/>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 name="Line 2"/>
          <p:cNvSpPr>
            <a:spLocks noChangeShapeType="1"/>
          </p:cNvSpPr>
          <p:nvPr/>
        </p:nvSpPr>
        <p:spPr bwMode="auto">
          <a:xfrm>
            <a:off x="2071670" y="2643182"/>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1928794" y="235743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7" name="Line 2"/>
          <p:cNvSpPr>
            <a:spLocks noChangeShapeType="1"/>
          </p:cNvSpPr>
          <p:nvPr/>
        </p:nvSpPr>
        <p:spPr bwMode="auto">
          <a:xfrm>
            <a:off x="3714744" y="2643182"/>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8" name="Line 2"/>
          <p:cNvSpPr>
            <a:spLocks noChangeShapeType="1"/>
          </p:cNvSpPr>
          <p:nvPr/>
        </p:nvSpPr>
        <p:spPr bwMode="auto">
          <a:xfrm>
            <a:off x="3428992" y="4643446"/>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9" name="Line 2"/>
          <p:cNvSpPr>
            <a:spLocks noChangeShapeType="1"/>
          </p:cNvSpPr>
          <p:nvPr/>
        </p:nvSpPr>
        <p:spPr bwMode="auto">
          <a:xfrm>
            <a:off x="2357422" y="5500702"/>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10" name="Line 2"/>
          <p:cNvSpPr>
            <a:spLocks noChangeShapeType="1"/>
          </p:cNvSpPr>
          <p:nvPr/>
        </p:nvSpPr>
        <p:spPr bwMode="auto">
          <a:xfrm>
            <a:off x="3500430" y="3143248"/>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lvl="0" algn="r"/>
            <a:r>
              <a:rPr lang="ar-EG" b="1" dirty="0" smtClean="0"/>
              <a:t/>
            </a:r>
            <a:br>
              <a:rPr lang="ar-EG" b="1" dirty="0" smtClean="0"/>
            </a:br>
            <a:r>
              <a:rPr lang="ar-SA" sz="4000" b="1" dirty="0" smtClean="0">
                <a:solidFill>
                  <a:schemeClr val="accent1"/>
                </a:solidFill>
              </a:rPr>
              <a:t>زن </a:t>
            </a:r>
            <a:r>
              <a:rPr lang="ar-SA" sz="4000" b="1" dirty="0" smtClean="0">
                <a:solidFill>
                  <a:schemeClr val="accent1"/>
                </a:solidFill>
              </a:rPr>
              <a:t>المعادلة التالية بطريقة أرقام التأكسد :</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000108"/>
            <a:ext cx="8229600" cy="5126055"/>
          </a:xfrm>
        </p:spPr>
        <p:txBody>
          <a:bodyPr>
            <a:normAutofit fontScale="70000" lnSpcReduction="20000"/>
          </a:bodyPr>
          <a:lstStyle/>
          <a:p>
            <a:r>
              <a:rPr lang="en-US" b="1" dirty="0" smtClean="0"/>
              <a:t> </a:t>
            </a:r>
            <a:endParaRPr lang="en-US" dirty="0" smtClean="0"/>
          </a:p>
          <a:p>
            <a:r>
              <a:rPr lang="ar-SA" dirty="0" smtClean="0"/>
              <a:t> </a:t>
            </a:r>
            <a:endParaRPr lang="en-US" dirty="0" smtClean="0"/>
          </a:p>
          <a:p>
            <a:r>
              <a:rPr lang="ar-SA" sz="6700" dirty="0" err="1" smtClean="0">
                <a:solidFill>
                  <a:schemeClr val="accent2"/>
                </a:solidFill>
              </a:rPr>
              <a:t>الاجابه</a:t>
            </a:r>
            <a:r>
              <a:rPr lang="ar-SA" dirty="0" smtClean="0"/>
              <a:t>  </a:t>
            </a:r>
            <a:endParaRPr lang="en-US" dirty="0" smtClean="0"/>
          </a:p>
          <a:p>
            <a:r>
              <a:rPr lang="ar-SA" dirty="0" smtClean="0"/>
              <a:t>معادلة</a:t>
            </a:r>
            <a:r>
              <a:rPr lang="ar-SA" dirty="0" smtClean="0"/>
              <a:t> العامل</a:t>
            </a:r>
            <a:r>
              <a:rPr lang="en-US" dirty="0" smtClean="0"/>
              <a:t>       </a:t>
            </a:r>
            <a:r>
              <a:rPr lang="ar-SA" dirty="0" smtClean="0"/>
              <a:t> </a:t>
            </a:r>
            <a:r>
              <a:rPr lang="ar-SA" dirty="0" smtClean="0"/>
              <a:t>المختزل</a:t>
            </a:r>
            <a:r>
              <a:rPr lang="ar-EG" dirty="0" smtClean="0"/>
              <a:t>                       </a:t>
            </a:r>
            <a:r>
              <a:rPr lang="ar-EG" dirty="0" smtClean="0"/>
              <a:t>+</a:t>
            </a:r>
            <a:endParaRPr lang="en-US" sz="5100" dirty="0" smtClean="0"/>
          </a:p>
          <a:p>
            <a:r>
              <a:rPr lang="ar-SA" b="1" dirty="0" smtClean="0"/>
              <a:t>ذرة </a:t>
            </a:r>
            <a:r>
              <a:rPr lang="ar-SA" b="1" dirty="0" smtClean="0"/>
              <a:t>النحاس تفقد </a:t>
            </a:r>
            <a:r>
              <a:rPr lang="ar-SA" b="1" dirty="0" err="1" smtClean="0"/>
              <a:t>الكترونين</a:t>
            </a:r>
            <a:r>
              <a:rPr lang="ar-SA" b="1" dirty="0" smtClean="0"/>
              <a:t> .</a:t>
            </a:r>
            <a:endParaRPr lang="en-US" dirty="0" smtClean="0"/>
          </a:p>
          <a:p>
            <a:r>
              <a:rPr lang="en-US" dirty="0" smtClean="0"/>
              <a:t> </a:t>
            </a:r>
          </a:p>
          <a:p>
            <a:r>
              <a:rPr lang="ar-SA" dirty="0" smtClean="0"/>
              <a:t>معادلة العامل المؤكسد</a:t>
            </a:r>
            <a:endParaRPr lang="en-US" dirty="0" smtClean="0"/>
          </a:p>
          <a:p>
            <a:r>
              <a:rPr lang="ar-SA" b="1" dirty="0" smtClean="0"/>
              <a:t>ذرة الكبريت تكسب </a:t>
            </a:r>
            <a:r>
              <a:rPr lang="ar-SA" b="1" dirty="0" err="1" smtClean="0"/>
              <a:t>الكترونين</a:t>
            </a:r>
            <a:r>
              <a:rPr lang="ar-SA" b="1" dirty="0" smtClean="0"/>
              <a:t> ( من +6 إلى +4 )</a:t>
            </a:r>
            <a:endParaRPr lang="en-US" dirty="0" smtClean="0"/>
          </a:p>
          <a:p>
            <a:r>
              <a:rPr lang="ar-SA" b="1" dirty="0" smtClean="0"/>
              <a:t>العامل </a:t>
            </a:r>
            <a:r>
              <a:rPr lang="ar-SA" b="1" dirty="0" smtClean="0"/>
              <a:t>المختزل يمنح </a:t>
            </a:r>
            <a:r>
              <a:rPr lang="ar-SA" b="1" dirty="0" err="1" smtClean="0"/>
              <a:t>الكترونين</a:t>
            </a:r>
            <a:r>
              <a:rPr lang="ar-SA" b="1" dirty="0" smtClean="0"/>
              <a:t> والعامل المؤكسد يأخذهما .</a:t>
            </a:r>
            <a:endParaRPr lang="en-US" dirty="0" smtClean="0"/>
          </a:p>
          <a:p>
            <a:r>
              <a:rPr lang="ar-SA" b="1" dirty="0" smtClean="0"/>
              <a:t>لاحظ أن هنالك مجموعات من الكبريتات لم تتأثر بالتأكسد والاختزال وهي الموجودة في مركب </a:t>
            </a:r>
            <a:r>
              <a:rPr lang="en-US" dirty="0" err="1" smtClean="0"/>
              <a:t>CuSO</a:t>
            </a:r>
            <a:r>
              <a:rPr lang="ar-SA" baseline="-25000" dirty="0" smtClean="0"/>
              <a:t>4</a:t>
            </a:r>
            <a:r>
              <a:rPr lang="ar-SA" b="1" dirty="0" smtClean="0"/>
              <a:t> ، إذن كل ذرة نحاس تختزل ذرة كبريت واحدة وتترك الأخرى على حالها ، ومن هنا نبدأ الموازنة نضرب الكبريت في طرف المواد المتفاعلة بالرقم (2) .</a:t>
            </a:r>
            <a:endParaRPr lang="en-US" dirty="0" smtClean="0"/>
          </a:p>
          <a:p>
            <a:r>
              <a:rPr lang="ar-SA" dirty="0" smtClean="0"/>
              <a:t> </a:t>
            </a:r>
            <a:endParaRPr lang="ar-EG" dirty="0" smtClean="0"/>
          </a:p>
          <a:p>
            <a:endParaRPr lang="en-US" dirty="0"/>
          </a:p>
        </p:txBody>
      </p:sp>
      <p:pic>
        <p:nvPicPr>
          <p:cNvPr id="43010" name="Picture 2" descr="17"/>
          <p:cNvPicPr>
            <a:picLocks noChangeAspect="1" noChangeArrowheads="1"/>
          </p:cNvPicPr>
          <p:nvPr/>
        </p:nvPicPr>
        <p:blipFill>
          <a:blip r:embed="rId2"/>
          <a:srcRect/>
          <a:stretch>
            <a:fillRect/>
          </a:stretch>
        </p:blipFill>
        <p:spPr bwMode="auto">
          <a:xfrm>
            <a:off x="2071670" y="1071546"/>
            <a:ext cx="5357850" cy="285752"/>
          </a:xfrm>
          <a:prstGeom prst="rect">
            <a:avLst/>
          </a:prstGeom>
          <a:noFill/>
          <a:ln w="9525">
            <a:noFill/>
            <a:miter lim="800000"/>
            <a:headEnd/>
            <a:tailEnd/>
          </a:ln>
        </p:spPr>
      </p:pic>
      <p:pic>
        <p:nvPicPr>
          <p:cNvPr id="43011" name="Picture 3" descr="18"/>
          <p:cNvPicPr>
            <a:picLocks noChangeAspect="1" noChangeArrowheads="1"/>
          </p:cNvPicPr>
          <p:nvPr/>
        </p:nvPicPr>
        <p:blipFill>
          <a:blip r:embed="rId3"/>
          <a:srcRect/>
          <a:stretch>
            <a:fillRect/>
          </a:stretch>
        </p:blipFill>
        <p:spPr bwMode="auto">
          <a:xfrm>
            <a:off x="1857356" y="1857365"/>
            <a:ext cx="3376628" cy="285752"/>
          </a:xfrm>
          <a:prstGeom prst="rect">
            <a:avLst/>
          </a:prstGeom>
          <a:noFill/>
          <a:ln w="9525">
            <a:noFill/>
            <a:miter lim="800000"/>
            <a:headEnd/>
            <a:tailEnd/>
          </a:ln>
        </p:spPr>
      </p:pic>
      <p:pic>
        <p:nvPicPr>
          <p:cNvPr id="43012" name="Picture 4" descr="19"/>
          <p:cNvPicPr>
            <a:picLocks noChangeAspect="1" noChangeArrowheads="1"/>
          </p:cNvPicPr>
          <p:nvPr/>
        </p:nvPicPr>
        <p:blipFill>
          <a:blip r:embed="rId4"/>
          <a:srcRect/>
          <a:stretch>
            <a:fillRect/>
          </a:stretch>
        </p:blipFill>
        <p:spPr bwMode="auto">
          <a:xfrm>
            <a:off x="2071670" y="3286124"/>
            <a:ext cx="2786082" cy="314325"/>
          </a:xfrm>
          <a:prstGeom prst="rect">
            <a:avLst/>
          </a:prstGeom>
          <a:noFill/>
          <a:ln w="9525">
            <a:noFill/>
            <a:miter lim="800000"/>
            <a:headEnd/>
            <a:tailEnd/>
          </a:ln>
        </p:spPr>
      </p:pic>
      <p:pic>
        <p:nvPicPr>
          <p:cNvPr id="43013" name="Picture 5" descr="20"/>
          <p:cNvPicPr>
            <a:picLocks noChangeAspect="1" noChangeArrowheads="1"/>
          </p:cNvPicPr>
          <p:nvPr/>
        </p:nvPicPr>
        <p:blipFill>
          <a:blip r:embed="rId5"/>
          <a:srcRect/>
          <a:stretch>
            <a:fillRect/>
          </a:stretch>
        </p:blipFill>
        <p:spPr bwMode="auto">
          <a:xfrm>
            <a:off x="1142976" y="5500702"/>
            <a:ext cx="5357850" cy="428628"/>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pPr algn="r"/>
            <a:r>
              <a:rPr lang="ar-EG" b="1" dirty="0" smtClean="0"/>
              <a:t/>
            </a:r>
            <a:br>
              <a:rPr lang="ar-EG" b="1" dirty="0" smtClean="0"/>
            </a:br>
            <a:r>
              <a:rPr lang="ar-EG" sz="3100" b="1" dirty="0" smtClean="0">
                <a:solidFill>
                  <a:schemeClr val="accent1"/>
                </a:solidFill>
              </a:rPr>
              <a:t>الطريقة </a:t>
            </a:r>
            <a:r>
              <a:rPr lang="ar-EG" sz="3100" b="1" dirty="0" smtClean="0">
                <a:solidFill>
                  <a:schemeClr val="accent1"/>
                </a:solidFill>
              </a:rPr>
              <a:t>الثانية لضبط معادلات التأكسد والاختزال:</a:t>
            </a:r>
            <a:r>
              <a:rPr lang="en-US" dirty="0" smtClean="0"/>
              <a:t/>
            </a:r>
            <a:br>
              <a:rPr lang="en-US" dirty="0" smtClean="0"/>
            </a:br>
            <a:endParaRPr lang="ar-EG" dirty="0"/>
          </a:p>
        </p:txBody>
      </p:sp>
      <p:sp>
        <p:nvSpPr>
          <p:cNvPr id="3" name="عنصر نائب للمحتوى 2"/>
          <p:cNvSpPr>
            <a:spLocks noGrp="1"/>
          </p:cNvSpPr>
          <p:nvPr>
            <p:ph idx="1"/>
          </p:nvPr>
        </p:nvSpPr>
        <p:spPr>
          <a:xfrm>
            <a:off x="457200" y="928670"/>
            <a:ext cx="8229600" cy="5197493"/>
          </a:xfrm>
        </p:spPr>
        <p:txBody>
          <a:bodyPr>
            <a:normAutofit fontScale="70000" lnSpcReduction="20000"/>
          </a:bodyPr>
          <a:lstStyle/>
          <a:p>
            <a:r>
              <a:rPr lang="ar-EG" dirty="0" smtClean="0"/>
              <a:t>	تراعى النقاط الرئيسية التالية عند كتابة وضبط معادلات التأكسد والاختزال:</a:t>
            </a:r>
            <a:endParaRPr lang="en-US" dirty="0" smtClean="0"/>
          </a:p>
          <a:p>
            <a:pPr lvl="0"/>
            <a:r>
              <a:rPr lang="ar-EG" dirty="0" smtClean="0"/>
              <a:t>1- تكتب </a:t>
            </a:r>
            <a:r>
              <a:rPr lang="ar-EG" dirty="0" smtClean="0"/>
              <a:t>المعادلة الكاملة بوضوح حيث تظهر المواد المتفاعلة والمواد الناتجة من التفاعل </a:t>
            </a:r>
            <a:r>
              <a:rPr lang="ar-EG" dirty="0" err="1" smtClean="0"/>
              <a:t>فى</a:t>
            </a:r>
            <a:r>
              <a:rPr lang="ar-EG" dirty="0" smtClean="0"/>
              <a:t> الطرفين الأيمن والأيسر من المعادلة.</a:t>
            </a:r>
            <a:endParaRPr lang="en-US" dirty="0" smtClean="0"/>
          </a:p>
          <a:p>
            <a:pPr lvl="0"/>
            <a:r>
              <a:rPr lang="ar-EG" dirty="0" smtClean="0"/>
              <a:t>2- يكتب </a:t>
            </a:r>
            <a:r>
              <a:rPr lang="ar-EG" dirty="0" smtClean="0"/>
              <a:t>رقم التأكسد لكل ذرة من العناصر </a:t>
            </a:r>
            <a:r>
              <a:rPr lang="ar-EG" dirty="0" err="1" smtClean="0"/>
              <a:t>التى</a:t>
            </a:r>
            <a:r>
              <a:rPr lang="ar-EG" dirty="0" smtClean="0"/>
              <a:t> تأكسدت أو اختزلت </a:t>
            </a:r>
            <a:r>
              <a:rPr lang="ar-EG" dirty="0" err="1" smtClean="0"/>
              <a:t>فى</a:t>
            </a:r>
            <a:r>
              <a:rPr lang="ar-EG" dirty="0" smtClean="0"/>
              <a:t> المعادلة.</a:t>
            </a:r>
            <a:endParaRPr lang="en-US" dirty="0" smtClean="0"/>
          </a:p>
          <a:p>
            <a:pPr lvl="0"/>
            <a:r>
              <a:rPr lang="ar-EG" dirty="0" smtClean="0"/>
              <a:t>3- يكتب </a:t>
            </a:r>
            <a:r>
              <a:rPr lang="ar-EG" dirty="0" smtClean="0"/>
              <a:t>تحت كل ذرة التغير </a:t>
            </a:r>
            <a:r>
              <a:rPr lang="ar-EG" dirty="0" err="1" smtClean="0"/>
              <a:t>فى</a:t>
            </a:r>
            <a:r>
              <a:rPr lang="ar-EG" dirty="0" smtClean="0"/>
              <a:t> رقم التأكسد بالنسبة </a:t>
            </a:r>
            <a:r>
              <a:rPr lang="ar-EG" dirty="0" err="1" smtClean="0"/>
              <a:t>للذرات</a:t>
            </a:r>
            <a:r>
              <a:rPr lang="ar-EG" dirty="0" smtClean="0"/>
              <a:t> </a:t>
            </a:r>
            <a:r>
              <a:rPr lang="ar-EG" dirty="0" err="1" smtClean="0"/>
              <a:t>التى</a:t>
            </a:r>
            <a:r>
              <a:rPr lang="ar-EG" dirty="0" smtClean="0"/>
              <a:t> تأكسدت أو اختزلت </a:t>
            </a:r>
            <a:r>
              <a:rPr lang="ar-EG" dirty="0" err="1" smtClean="0"/>
              <a:t>فى</a:t>
            </a:r>
            <a:r>
              <a:rPr lang="ar-EG" dirty="0" smtClean="0"/>
              <a:t> المعادلة.</a:t>
            </a:r>
            <a:endParaRPr lang="en-US" dirty="0" smtClean="0"/>
          </a:p>
          <a:p>
            <a:pPr lvl="0"/>
            <a:r>
              <a:rPr lang="ar-EG" dirty="0" smtClean="0"/>
              <a:t>4- يكتب </a:t>
            </a:r>
            <a:r>
              <a:rPr lang="ar-EG" dirty="0" smtClean="0"/>
              <a:t>تحت كل ذرة </a:t>
            </a:r>
            <a:r>
              <a:rPr lang="ar-EG" dirty="0" err="1" smtClean="0"/>
              <a:t>الذرات</a:t>
            </a:r>
            <a:r>
              <a:rPr lang="ar-EG" dirty="0" smtClean="0"/>
              <a:t> اللازمة (بوضع العدد المكتوب تحت التغير لكل ذرة </a:t>
            </a:r>
            <a:r>
              <a:rPr lang="ar-EG" dirty="0" err="1" smtClean="0"/>
              <a:t>فى</a:t>
            </a:r>
            <a:r>
              <a:rPr lang="ar-EG" dirty="0" smtClean="0"/>
              <a:t> العامل المؤكسد تحت العامل المختزل والرقم المكتوب تحت التغير لكل ذرة من العامل المختزل تحت العامل المؤكسد).</a:t>
            </a:r>
            <a:endParaRPr lang="en-US" dirty="0" smtClean="0"/>
          </a:p>
          <a:p>
            <a:pPr lvl="0"/>
            <a:r>
              <a:rPr lang="ar-EG" dirty="0" smtClean="0"/>
              <a:t>5- كتابة </a:t>
            </a:r>
            <a:r>
              <a:rPr lang="ar-EG" dirty="0" smtClean="0"/>
              <a:t>المعادلة النهائية موضحا </a:t>
            </a:r>
            <a:r>
              <a:rPr lang="ar-EG" dirty="0" err="1" smtClean="0"/>
              <a:t>بها</a:t>
            </a:r>
            <a:r>
              <a:rPr lang="ar-EG" dirty="0" smtClean="0"/>
              <a:t> عدد الجزئيات ثم تضبط الشحنات بوضع الأيدروجين </a:t>
            </a:r>
            <a:r>
              <a:rPr lang="en-US" dirty="0" smtClean="0"/>
              <a:t>(H</a:t>
            </a:r>
            <a:r>
              <a:rPr lang="en-US" baseline="30000" dirty="0" smtClean="0"/>
              <a:t>+</a:t>
            </a:r>
            <a:r>
              <a:rPr lang="en-US" dirty="0" smtClean="0"/>
              <a:t>)</a:t>
            </a:r>
            <a:r>
              <a:rPr lang="ar-EG" dirty="0" smtClean="0"/>
              <a:t> </a:t>
            </a:r>
            <a:r>
              <a:rPr lang="ar-EG" dirty="0" err="1" smtClean="0"/>
              <a:t>والأيدروكسيل</a:t>
            </a:r>
            <a:r>
              <a:rPr lang="ar-EG" dirty="0" smtClean="0"/>
              <a:t> </a:t>
            </a:r>
            <a:r>
              <a:rPr lang="en-US" dirty="0" smtClean="0"/>
              <a:t>(OH</a:t>
            </a:r>
            <a:r>
              <a:rPr lang="en-US" baseline="30000" dirty="0" smtClean="0"/>
              <a:t>-</a:t>
            </a:r>
            <a:r>
              <a:rPr lang="en-US" dirty="0" smtClean="0"/>
              <a:t>)</a:t>
            </a:r>
            <a:r>
              <a:rPr lang="ar-EG" dirty="0" smtClean="0"/>
              <a:t> </a:t>
            </a:r>
            <a:r>
              <a:rPr lang="ar-EG" dirty="0" err="1" smtClean="0"/>
              <a:t>فى</a:t>
            </a:r>
            <a:r>
              <a:rPr lang="ar-EG" dirty="0" smtClean="0"/>
              <a:t> الطرف المناسب من المعادلة</a:t>
            </a:r>
            <a:r>
              <a:rPr lang="ar-EG" dirty="0" smtClean="0"/>
              <a:t>:</a:t>
            </a:r>
          </a:p>
          <a:p>
            <a:pPr lvl="0"/>
            <a:endParaRPr lang="en-US" dirty="0" smtClean="0"/>
          </a:p>
          <a:p>
            <a:r>
              <a:rPr lang="ar-EG" b="1" dirty="0" smtClean="0">
                <a:solidFill>
                  <a:schemeClr val="accent1"/>
                </a:solidFill>
              </a:rPr>
              <a:t>وفيما </a:t>
            </a:r>
            <a:r>
              <a:rPr lang="ar-EG" b="1" dirty="0" err="1" smtClean="0">
                <a:solidFill>
                  <a:schemeClr val="accent1"/>
                </a:solidFill>
              </a:rPr>
              <a:t>يلى</a:t>
            </a:r>
            <a:r>
              <a:rPr lang="ar-EG" b="1" dirty="0" smtClean="0">
                <a:solidFill>
                  <a:schemeClr val="accent1"/>
                </a:solidFill>
              </a:rPr>
              <a:t> بعض الأمثلة </a:t>
            </a:r>
            <a:r>
              <a:rPr lang="ar-EG" b="1" dirty="0" err="1" smtClean="0">
                <a:solidFill>
                  <a:schemeClr val="accent1"/>
                </a:solidFill>
              </a:rPr>
              <a:t>التى</a:t>
            </a:r>
            <a:r>
              <a:rPr lang="ar-EG" b="1" dirty="0" smtClean="0">
                <a:solidFill>
                  <a:schemeClr val="accent1"/>
                </a:solidFill>
              </a:rPr>
              <a:t> توضح النقاط السابقة:</a:t>
            </a:r>
            <a:endParaRPr lang="en-US" b="1" dirty="0" smtClean="0">
              <a:solidFill>
                <a:schemeClr val="accent1"/>
              </a:solidFill>
            </a:endParaRPr>
          </a:p>
          <a:p>
            <a:r>
              <a:rPr lang="ar-EG" dirty="0" smtClean="0"/>
              <a:t>1- </a:t>
            </a:r>
            <a:r>
              <a:rPr lang="ar-EG" dirty="0" err="1" smtClean="0"/>
              <a:t>فى</a:t>
            </a:r>
            <a:r>
              <a:rPr lang="ar-EG" dirty="0" smtClean="0"/>
              <a:t> المعادلة </a:t>
            </a:r>
            <a:r>
              <a:rPr lang="ar-EG" dirty="0" err="1" smtClean="0"/>
              <a:t>التى</a:t>
            </a:r>
            <a:r>
              <a:rPr lang="ar-EG" dirty="0" smtClean="0"/>
              <a:t> تمثل تأكسد </a:t>
            </a:r>
            <a:r>
              <a:rPr lang="ar-EG" dirty="0" err="1" smtClean="0"/>
              <a:t>الحديدوز</a:t>
            </a:r>
            <a:r>
              <a:rPr lang="ar-EG" dirty="0" smtClean="0"/>
              <a:t> بواسطة </a:t>
            </a:r>
            <a:r>
              <a:rPr lang="ar-EG" dirty="0" err="1" smtClean="0"/>
              <a:t>برمنجنات</a:t>
            </a:r>
            <a:r>
              <a:rPr lang="ar-EG" dirty="0" smtClean="0"/>
              <a:t> </a:t>
            </a:r>
            <a:r>
              <a:rPr lang="ar-EG" dirty="0" err="1" smtClean="0"/>
              <a:t>البوتاسيوم</a:t>
            </a:r>
            <a:r>
              <a:rPr lang="ar-EG" dirty="0" smtClean="0"/>
              <a:t>:</a:t>
            </a:r>
            <a:endParaRPr lang="en-US" dirty="0" smtClean="0"/>
          </a:p>
          <a:p>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rmAutofit fontScale="90000"/>
          </a:bodyPr>
          <a:lstStyle/>
          <a:p>
            <a:pPr algn="r"/>
            <a:r>
              <a:rPr lang="en-US" dirty="0" smtClean="0"/>
              <a:t/>
            </a:r>
            <a:br>
              <a:rPr lang="en-US" dirty="0" smtClean="0"/>
            </a:br>
            <a:r>
              <a:rPr lang="ar-EG" sz="2400" dirty="0" smtClean="0"/>
              <a:t> </a:t>
            </a:r>
            <a:r>
              <a:rPr lang="ar-EG" sz="2400" dirty="0" smtClean="0"/>
              <a:t>     أ- </a:t>
            </a:r>
            <a:r>
              <a:rPr lang="ar-EG" sz="2400" dirty="0" smtClean="0"/>
              <a:t>المعادلة الكاملة</a:t>
            </a:r>
            <a:r>
              <a:rPr lang="ar-EG" sz="2400" dirty="0" smtClean="0"/>
              <a:t>:               </a:t>
            </a:r>
            <a:r>
              <a:rPr lang="en-US" sz="2700" b="1" dirty="0" smtClean="0"/>
              <a:t>Fe</a:t>
            </a:r>
            <a:r>
              <a:rPr lang="en-US" sz="2700" b="1" baseline="30000" dirty="0" smtClean="0"/>
              <a:t>++</a:t>
            </a:r>
            <a:r>
              <a:rPr lang="en-US" sz="2700" b="1" dirty="0" smtClean="0"/>
              <a:t> + MnO</a:t>
            </a:r>
            <a:r>
              <a:rPr lang="en-US" sz="2700" b="1" baseline="-25000" dirty="0" smtClean="0"/>
              <a:t>4</a:t>
            </a:r>
            <a:r>
              <a:rPr lang="en-US" sz="2700" b="1" baseline="30000" dirty="0" smtClean="0"/>
              <a:t>-</a:t>
            </a:r>
            <a:r>
              <a:rPr lang="en-US" sz="2700" b="1" dirty="0" smtClean="0"/>
              <a:t>		Fe</a:t>
            </a:r>
            <a:r>
              <a:rPr lang="en-US" sz="2700" b="1" baseline="30000" dirty="0" smtClean="0"/>
              <a:t>+++</a:t>
            </a:r>
            <a:r>
              <a:rPr lang="en-US" sz="2700" b="1" dirty="0" smtClean="0"/>
              <a:t> + </a:t>
            </a:r>
            <a:r>
              <a:rPr lang="en-US" sz="2700" b="1" dirty="0" err="1" smtClean="0"/>
              <a:t>Mn</a:t>
            </a:r>
            <a:r>
              <a:rPr lang="en-US" sz="2700" b="1" baseline="30000" dirty="0" smtClean="0"/>
              <a:t>++</a:t>
            </a:r>
            <a:r>
              <a:rPr lang="en-US" dirty="0" smtClean="0"/>
              <a:t/>
            </a:r>
            <a:br>
              <a:rPr lang="en-US" dirty="0" smtClean="0"/>
            </a:br>
            <a:endParaRPr lang="ar-EG" dirty="0"/>
          </a:p>
        </p:txBody>
      </p:sp>
      <p:sp>
        <p:nvSpPr>
          <p:cNvPr id="3" name="عنصر نائب للمحتوى 2"/>
          <p:cNvSpPr>
            <a:spLocks noGrp="1"/>
          </p:cNvSpPr>
          <p:nvPr>
            <p:ph idx="1"/>
          </p:nvPr>
        </p:nvSpPr>
        <p:spPr>
          <a:xfrm>
            <a:off x="457200" y="857232"/>
            <a:ext cx="8229600" cy="5268931"/>
          </a:xfrm>
        </p:spPr>
        <p:txBody>
          <a:bodyPr>
            <a:normAutofit fontScale="70000" lnSpcReduction="20000"/>
          </a:bodyPr>
          <a:lstStyle/>
          <a:p>
            <a:r>
              <a:rPr lang="ar-EG" dirty="0" smtClean="0"/>
              <a:t>ب-</a:t>
            </a:r>
            <a:r>
              <a:rPr lang="ar-EG" dirty="0" smtClean="0"/>
              <a:t>رقم </a:t>
            </a:r>
            <a:r>
              <a:rPr lang="ar-EG" dirty="0" smtClean="0"/>
              <a:t>التأكسد لكل ذرة	 </a:t>
            </a:r>
            <a:r>
              <a:rPr lang="ar-EG" dirty="0" smtClean="0"/>
              <a:t>         </a:t>
            </a:r>
            <a:r>
              <a:rPr lang="en-US" dirty="0" smtClean="0"/>
              <a:t>+2</a:t>
            </a:r>
            <a:r>
              <a:rPr lang="ar-EG" dirty="0" smtClean="0"/>
              <a:t>      </a:t>
            </a:r>
            <a:r>
              <a:rPr lang="en-US" dirty="0" smtClean="0"/>
              <a:t>+3</a:t>
            </a:r>
            <a:r>
              <a:rPr lang="ar-EG" dirty="0" smtClean="0"/>
              <a:t> 		  </a:t>
            </a:r>
            <a:r>
              <a:rPr lang="en-US" dirty="0" smtClean="0"/>
              <a:t>+7</a:t>
            </a:r>
            <a:r>
              <a:rPr lang="ar-EG" dirty="0" smtClean="0"/>
              <a:t>	   </a:t>
            </a:r>
            <a:r>
              <a:rPr lang="en-US" dirty="0" smtClean="0"/>
              <a:t>+2</a:t>
            </a:r>
          </a:p>
          <a:p>
            <a:r>
              <a:rPr lang="ar-EG" dirty="0" smtClean="0"/>
              <a:t>ج- التغير/ذرة		</a:t>
            </a:r>
            <a:r>
              <a:rPr lang="ar-EG" dirty="0" smtClean="0"/>
              <a:t>                                                 </a:t>
            </a:r>
            <a:r>
              <a:rPr lang="en-US" dirty="0" smtClean="0"/>
              <a:t>+1    </a:t>
            </a:r>
            <a:r>
              <a:rPr lang="en-US" dirty="0" smtClean="0"/>
              <a:t>        </a:t>
            </a:r>
            <a:r>
              <a:rPr lang="en-US" dirty="0" smtClean="0"/>
              <a:t>-5</a:t>
            </a:r>
          </a:p>
          <a:p>
            <a:r>
              <a:rPr lang="ar-EG" dirty="0" smtClean="0"/>
              <a:t>د- </a:t>
            </a:r>
            <a:r>
              <a:rPr lang="ar-EG" dirty="0" err="1" smtClean="0"/>
              <a:t>الذرات</a:t>
            </a:r>
            <a:r>
              <a:rPr lang="ar-EG" dirty="0" smtClean="0"/>
              <a:t> اللازمة					</a:t>
            </a:r>
            <a:r>
              <a:rPr lang="en-US" dirty="0" smtClean="0"/>
              <a:t>5  </a:t>
            </a:r>
            <a:r>
              <a:rPr lang="en-US" dirty="0" smtClean="0"/>
              <a:t>          </a:t>
            </a:r>
            <a:r>
              <a:rPr lang="en-US" dirty="0" smtClean="0"/>
              <a:t>1    </a:t>
            </a:r>
          </a:p>
          <a:p>
            <a:r>
              <a:rPr lang="ar-EG" dirty="0" smtClean="0"/>
              <a:t>هـ- الجزئيات اللازمة:</a:t>
            </a:r>
            <a:endParaRPr lang="en-US" dirty="0" smtClean="0"/>
          </a:p>
          <a:p>
            <a:pPr rtl="0"/>
            <a:r>
              <a:rPr lang="en-US" b="1" dirty="0" smtClean="0"/>
              <a:t>5 Fe</a:t>
            </a:r>
            <a:r>
              <a:rPr lang="en-US" b="1" baseline="30000" dirty="0" smtClean="0"/>
              <a:t>++</a:t>
            </a:r>
            <a:r>
              <a:rPr lang="en-US" b="1" dirty="0" smtClean="0"/>
              <a:t>  +  MnO</a:t>
            </a:r>
            <a:r>
              <a:rPr lang="en-US" b="1" baseline="-25000" dirty="0" smtClean="0"/>
              <a:t>4</a:t>
            </a:r>
            <a:r>
              <a:rPr lang="en-US" b="1" baseline="30000" dirty="0" smtClean="0"/>
              <a:t>-</a:t>
            </a:r>
            <a:r>
              <a:rPr lang="en-US" b="1" dirty="0" smtClean="0"/>
              <a:t>			5 Fe</a:t>
            </a:r>
            <a:r>
              <a:rPr lang="en-US" b="1" baseline="30000" dirty="0" smtClean="0"/>
              <a:t>+++</a:t>
            </a:r>
            <a:r>
              <a:rPr lang="en-US" b="1" dirty="0" smtClean="0"/>
              <a:t>  +  </a:t>
            </a:r>
            <a:r>
              <a:rPr lang="en-US" b="1" dirty="0" err="1" smtClean="0"/>
              <a:t>Mn</a:t>
            </a:r>
            <a:r>
              <a:rPr lang="en-US" b="1" baseline="30000" dirty="0" smtClean="0"/>
              <a:t>++  </a:t>
            </a:r>
            <a:r>
              <a:rPr lang="ar-EG" b="1" baseline="30000" dirty="0" smtClean="0"/>
              <a:t>                                 </a:t>
            </a:r>
            <a:r>
              <a:rPr lang="ar-EG" dirty="0" smtClean="0"/>
              <a:t>و- </a:t>
            </a:r>
            <a:r>
              <a:rPr lang="ar-EG" dirty="0" smtClean="0"/>
              <a:t>الجزئيات الإضافية والضبط </a:t>
            </a:r>
            <a:r>
              <a:rPr lang="ar-EG" dirty="0" err="1" smtClean="0"/>
              <a:t>النهائى</a:t>
            </a:r>
            <a:r>
              <a:rPr lang="ar-EG" dirty="0" smtClean="0"/>
              <a:t>:</a:t>
            </a:r>
            <a:endParaRPr lang="en-US" dirty="0" smtClean="0"/>
          </a:p>
          <a:p>
            <a:pPr rtl="0"/>
            <a:r>
              <a:rPr lang="en-US" b="1" dirty="0" smtClean="0"/>
              <a:t>5 Fe</a:t>
            </a:r>
            <a:r>
              <a:rPr lang="en-US" b="1" baseline="30000" dirty="0" smtClean="0"/>
              <a:t>++</a:t>
            </a:r>
            <a:r>
              <a:rPr lang="en-US" b="1" dirty="0" smtClean="0"/>
              <a:t>  +  MnO</a:t>
            </a:r>
            <a:r>
              <a:rPr lang="en-US" b="1" baseline="-25000" dirty="0" smtClean="0"/>
              <a:t>4</a:t>
            </a:r>
            <a:r>
              <a:rPr lang="en-US" b="1" baseline="30000" dirty="0" smtClean="0"/>
              <a:t>-</a:t>
            </a:r>
            <a:r>
              <a:rPr lang="en-US" b="1" dirty="0" smtClean="0"/>
              <a:t> + 8 H</a:t>
            </a:r>
            <a:r>
              <a:rPr lang="en-US" b="1" baseline="30000" dirty="0" smtClean="0"/>
              <a:t>+</a:t>
            </a:r>
            <a:r>
              <a:rPr lang="en-US" b="1" dirty="0" smtClean="0"/>
              <a:t>		5 Fe</a:t>
            </a:r>
            <a:r>
              <a:rPr lang="en-US" b="1" baseline="30000" dirty="0" smtClean="0"/>
              <a:t>+++</a:t>
            </a:r>
            <a:r>
              <a:rPr lang="en-US" b="1" dirty="0" smtClean="0"/>
              <a:t>  +  </a:t>
            </a:r>
            <a:r>
              <a:rPr lang="en-US" b="1" dirty="0" err="1" smtClean="0"/>
              <a:t>Mn</a:t>
            </a:r>
            <a:r>
              <a:rPr lang="en-US" b="1" baseline="30000" dirty="0" smtClean="0"/>
              <a:t>++</a:t>
            </a:r>
            <a:r>
              <a:rPr lang="en-US" b="1" dirty="0" smtClean="0"/>
              <a:t> + 4 </a:t>
            </a:r>
            <a:r>
              <a:rPr lang="en-US" b="1" dirty="0" smtClean="0"/>
              <a:t>H</a:t>
            </a:r>
            <a:r>
              <a:rPr lang="en-US" b="1" baseline="-25000" dirty="0" smtClean="0"/>
              <a:t>2</a:t>
            </a:r>
            <a:r>
              <a:rPr lang="en-US" b="1" dirty="0" smtClean="0"/>
              <a:t>O </a:t>
            </a:r>
            <a:r>
              <a:rPr lang="ar-EG" b="1" dirty="0" smtClean="0"/>
              <a:t>         </a:t>
            </a:r>
            <a:endParaRPr lang="en-US" dirty="0" smtClean="0"/>
          </a:p>
          <a:p>
            <a:r>
              <a:rPr lang="ar-EG" dirty="0" smtClean="0"/>
              <a:t>	يلاحظ أنه </a:t>
            </a:r>
            <a:r>
              <a:rPr lang="ar-EG" dirty="0" err="1" smtClean="0"/>
              <a:t>فى</a:t>
            </a:r>
            <a:r>
              <a:rPr lang="ar-EG" dirty="0" smtClean="0"/>
              <a:t> الخطوة (ج) يمكن معرفة التغير </a:t>
            </a:r>
            <a:r>
              <a:rPr lang="ar-EG" dirty="0" err="1" smtClean="0"/>
              <a:t>فى</a:t>
            </a:r>
            <a:r>
              <a:rPr lang="ar-EG" dirty="0" smtClean="0"/>
              <a:t> رقم التأكسد للذرة الواحدة حيث يتغير الحديد من +2 إلى +3 بينما يتغير رقم تأكسد </a:t>
            </a:r>
            <a:r>
              <a:rPr lang="ar-EG" dirty="0" err="1" smtClean="0"/>
              <a:t>المنجنيز</a:t>
            </a:r>
            <a:r>
              <a:rPr lang="ar-EG" dirty="0" smtClean="0"/>
              <a:t> من 7 إلى 2 - ولضبط اختزال ذرة </a:t>
            </a:r>
            <a:r>
              <a:rPr lang="ar-EG" dirty="0" err="1" smtClean="0"/>
              <a:t>منجنيز</a:t>
            </a:r>
            <a:r>
              <a:rPr lang="ar-EG" dirty="0" smtClean="0"/>
              <a:t> واحدة يلزم 5 </a:t>
            </a:r>
            <a:r>
              <a:rPr lang="ar-EG" dirty="0" err="1" smtClean="0"/>
              <a:t>ذرات</a:t>
            </a:r>
            <a:r>
              <a:rPr lang="ar-EG" dirty="0" smtClean="0"/>
              <a:t> من الحديد كما يتضح من الخطوة (د) وبذلك يضبط التأكسد والاختزال – ويجب ألا تجرى محاولة لتغير هذه الأعداد </a:t>
            </a:r>
            <a:r>
              <a:rPr lang="ar-EG" dirty="0" err="1" smtClean="0"/>
              <a:t>فى</a:t>
            </a:r>
            <a:r>
              <a:rPr lang="ar-EG" dirty="0" smtClean="0"/>
              <a:t> الخطوة التالية، وبذلك يكون النقص أما </a:t>
            </a:r>
            <a:r>
              <a:rPr lang="ar-EG" dirty="0" err="1" smtClean="0"/>
              <a:t>فى</a:t>
            </a:r>
            <a:r>
              <a:rPr lang="ar-EG" dirty="0" smtClean="0"/>
              <a:t> </a:t>
            </a:r>
            <a:r>
              <a:rPr lang="ar-EG" dirty="0" err="1" smtClean="0"/>
              <a:t>ذرات</a:t>
            </a:r>
            <a:r>
              <a:rPr lang="ar-EG" dirty="0" smtClean="0"/>
              <a:t> الأكسجين أو </a:t>
            </a:r>
            <a:r>
              <a:rPr lang="ar-EG" dirty="0" err="1" smtClean="0"/>
              <a:t>فى</a:t>
            </a:r>
            <a:r>
              <a:rPr lang="ar-EG" dirty="0" smtClean="0"/>
              <a:t> الشحنات الكهربائية – ويستحسن البدء بوزن المعادلة من ناحية الشحنات الكهربائية </a:t>
            </a:r>
            <a:r>
              <a:rPr lang="ar-EG" dirty="0" err="1" smtClean="0"/>
              <a:t>فى</a:t>
            </a:r>
            <a:r>
              <a:rPr lang="ar-EG" dirty="0" smtClean="0"/>
              <a:t> </a:t>
            </a:r>
            <a:r>
              <a:rPr lang="ar-EG" dirty="0" err="1" smtClean="0"/>
              <a:t>طرفى</a:t>
            </a:r>
            <a:r>
              <a:rPr lang="ar-EG" dirty="0" smtClean="0"/>
              <a:t> المعادلة </a:t>
            </a:r>
            <a:r>
              <a:rPr lang="ar-SA" dirty="0" smtClean="0"/>
              <a:t>– </a:t>
            </a:r>
            <a:r>
              <a:rPr lang="ar-SA" dirty="0" err="1" smtClean="0"/>
              <a:t>ففى</a:t>
            </a:r>
            <a:r>
              <a:rPr lang="ar-SA" dirty="0" smtClean="0"/>
              <a:t> الخطوة (هـ) يلاحظ أن مجموع الشحنات </a:t>
            </a:r>
            <a:r>
              <a:rPr lang="ar-SA" dirty="0" err="1" smtClean="0"/>
              <a:t>فى</a:t>
            </a:r>
            <a:r>
              <a:rPr lang="ar-SA" dirty="0" smtClean="0"/>
              <a:t> الطرف الأيمن للمعادلة (+10 –1 = 9) </a:t>
            </a:r>
            <a:endParaRPr lang="ar-EG" dirty="0"/>
          </a:p>
        </p:txBody>
      </p:sp>
      <p:sp>
        <p:nvSpPr>
          <p:cNvPr id="4" name="Line 2"/>
          <p:cNvSpPr>
            <a:spLocks noChangeShapeType="1"/>
          </p:cNvSpPr>
          <p:nvPr/>
        </p:nvSpPr>
        <p:spPr bwMode="auto">
          <a:xfrm>
            <a:off x="3571868" y="235743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 name="Line 2"/>
          <p:cNvSpPr>
            <a:spLocks noChangeShapeType="1"/>
          </p:cNvSpPr>
          <p:nvPr/>
        </p:nvSpPr>
        <p:spPr bwMode="auto">
          <a:xfrm>
            <a:off x="3786182" y="2928934"/>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2571736" y="500042"/>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normAutofit fontScale="90000"/>
          </a:bodyPr>
          <a:lstStyle/>
          <a:p>
            <a:r>
              <a:rPr lang="ar-EG" sz="3100" dirty="0" smtClean="0"/>
              <a:t/>
            </a:r>
            <a:br>
              <a:rPr lang="ar-EG" sz="3100" dirty="0" smtClean="0"/>
            </a:br>
            <a:r>
              <a:rPr lang="ar-SA" sz="3100" dirty="0" smtClean="0"/>
              <a:t>وفى </a:t>
            </a:r>
            <a:r>
              <a:rPr lang="ar-SA" sz="3100" dirty="0" smtClean="0"/>
              <a:t>الطرف الأيسـر (+15 +2 = +17)  ولذلك يلزم إضافة إما </a:t>
            </a:r>
            <a:r>
              <a:rPr lang="en-US" sz="3100" dirty="0" smtClean="0"/>
              <a:t>(8 H</a:t>
            </a:r>
            <a:r>
              <a:rPr lang="en-US" sz="3100" baseline="30000" dirty="0" smtClean="0"/>
              <a:t>+</a:t>
            </a:r>
            <a:r>
              <a:rPr lang="en-US" sz="3100" dirty="0" smtClean="0"/>
              <a:t>)</a:t>
            </a:r>
            <a:r>
              <a:rPr lang="ar-SA" sz="3100" dirty="0" smtClean="0"/>
              <a:t> </a:t>
            </a:r>
            <a:r>
              <a:rPr lang="ar-SA" sz="3100" dirty="0" err="1" smtClean="0"/>
              <a:t>فى</a:t>
            </a:r>
            <a:r>
              <a:rPr lang="ar-SA" sz="3100" dirty="0" smtClean="0"/>
              <a:t> الطرف الأيمن للمعادلة أو </a:t>
            </a:r>
            <a:r>
              <a:rPr lang="en-US" sz="3100" dirty="0" smtClean="0"/>
              <a:t>(8 OH</a:t>
            </a:r>
            <a:r>
              <a:rPr lang="en-US" sz="3100" baseline="30000" dirty="0" smtClean="0"/>
              <a:t>+</a:t>
            </a:r>
            <a:r>
              <a:rPr lang="en-US" sz="3100" dirty="0" smtClean="0"/>
              <a:t>)</a:t>
            </a:r>
            <a:r>
              <a:rPr lang="ar-SA" sz="3100" dirty="0" smtClean="0"/>
              <a:t> </a:t>
            </a:r>
            <a:r>
              <a:rPr lang="ar-SA" sz="3100" dirty="0" err="1" smtClean="0"/>
              <a:t>فى</a:t>
            </a:r>
            <a:r>
              <a:rPr lang="ar-SA" sz="3100" dirty="0" smtClean="0"/>
              <a:t> الطرف الأيسر للمعادلة.</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214422"/>
            <a:ext cx="8229600" cy="5357850"/>
          </a:xfrm>
        </p:spPr>
        <p:txBody>
          <a:bodyPr>
            <a:normAutofit fontScale="62500" lnSpcReduction="20000"/>
          </a:bodyPr>
          <a:lstStyle/>
          <a:p>
            <a:r>
              <a:rPr lang="ar-SA" dirty="0" smtClean="0"/>
              <a:t>	وبما أن الأيونات المذكورة </a:t>
            </a:r>
            <a:r>
              <a:rPr lang="ar-SA" dirty="0" err="1" smtClean="0"/>
              <a:t>فى</a:t>
            </a:r>
            <a:r>
              <a:rPr lang="ar-SA" dirty="0" smtClean="0"/>
              <a:t> المعادلة لا يمكن أن توجد </a:t>
            </a:r>
            <a:r>
              <a:rPr lang="ar-SA" dirty="0" err="1" smtClean="0"/>
              <a:t>فى</a:t>
            </a:r>
            <a:r>
              <a:rPr lang="ar-SA" dirty="0" smtClean="0"/>
              <a:t> محلول </a:t>
            </a:r>
            <a:r>
              <a:rPr lang="ar-SA" dirty="0" err="1" smtClean="0"/>
              <a:t>قلوى</a:t>
            </a:r>
            <a:r>
              <a:rPr lang="ar-SA" dirty="0" smtClean="0"/>
              <a:t> يتبع ذلك أن المحلول المذكور حامض ويلزم إضافة </a:t>
            </a:r>
            <a:r>
              <a:rPr lang="en-US" dirty="0" smtClean="0"/>
              <a:t>(8 H</a:t>
            </a:r>
            <a:r>
              <a:rPr lang="en-US" baseline="30000" dirty="0" smtClean="0"/>
              <a:t>+</a:t>
            </a:r>
            <a:r>
              <a:rPr lang="en-US" dirty="0" smtClean="0"/>
              <a:t>)</a:t>
            </a:r>
            <a:r>
              <a:rPr lang="ar-SA" dirty="0" smtClean="0"/>
              <a:t> </a:t>
            </a:r>
            <a:r>
              <a:rPr lang="ar-SA" dirty="0" err="1" smtClean="0"/>
              <a:t>فى</a:t>
            </a:r>
            <a:r>
              <a:rPr lang="ar-SA" dirty="0" smtClean="0"/>
              <a:t> الطرف الأيمن للمعادلة – وفى النهاية يلاحظ أنه يجب إضافة: </a:t>
            </a:r>
            <a:r>
              <a:rPr lang="en-US" dirty="0" smtClean="0"/>
              <a:t>(4 H</a:t>
            </a:r>
            <a:r>
              <a:rPr lang="en-US" baseline="-25000" dirty="0" smtClean="0"/>
              <a:t>2</a:t>
            </a:r>
            <a:r>
              <a:rPr lang="en-US" dirty="0" smtClean="0"/>
              <a:t>O)</a:t>
            </a:r>
            <a:r>
              <a:rPr lang="ar-SA" dirty="0" smtClean="0"/>
              <a:t> </a:t>
            </a:r>
            <a:r>
              <a:rPr lang="ar-SA" dirty="0" err="1" smtClean="0"/>
              <a:t>فى</a:t>
            </a:r>
            <a:r>
              <a:rPr lang="ar-SA" dirty="0" smtClean="0"/>
              <a:t> الطرف الأيسر لموازنة المعادلة كما يظهر </a:t>
            </a:r>
            <a:r>
              <a:rPr lang="ar-SA" dirty="0" err="1" smtClean="0"/>
              <a:t>فى</a:t>
            </a:r>
            <a:r>
              <a:rPr lang="ar-SA" dirty="0" smtClean="0"/>
              <a:t> الخطوة الأخيرة.</a:t>
            </a:r>
            <a:endParaRPr lang="en-US" dirty="0" smtClean="0"/>
          </a:p>
          <a:p>
            <a:r>
              <a:rPr lang="ar-SA" dirty="0" smtClean="0"/>
              <a:t> </a:t>
            </a:r>
            <a:endParaRPr lang="en-US" dirty="0" smtClean="0"/>
          </a:p>
          <a:p>
            <a:r>
              <a:rPr lang="ar-SA" b="1" dirty="0" smtClean="0">
                <a:solidFill>
                  <a:schemeClr val="accent2"/>
                </a:solidFill>
              </a:rPr>
              <a:t>2- يتأكسد </a:t>
            </a:r>
            <a:r>
              <a:rPr lang="ar-SA" b="1" dirty="0" err="1" smtClean="0">
                <a:solidFill>
                  <a:schemeClr val="accent2"/>
                </a:solidFill>
              </a:rPr>
              <a:t>ثانى</a:t>
            </a:r>
            <a:r>
              <a:rPr lang="ar-SA" b="1" dirty="0" smtClean="0">
                <a:solidFill>
                  <a:schemeClr val="accent2"/>
                </a:solidFill>
              </a:rPr>
              <a:t> أكسيد الكبريت إلى الكبريتات بواسطة فوق </a:t>
            </a:r>
            <a:r>
              <a:rPr lang="ar-SA" b="1" dirty="0" err="1" smtClean="0">
                <a:solidFill>
                  <a:schemeClr val="accent2"/>
                </a:solidFill>
              </a:rPr>
              <a:t>الكرومات</a:t>
            </a:r>
            <a:r>
              <a:rPr lang="ar-SA" b="1" dirty="0" smtClean="0">
                <a:solidFill>
                  <a:schemeClr val="accent2"/>
                </a:solidFill>
              </a:rPr>
              <a:t> </a:t>
            </a:r>
            <a:r>
              <a:rPr lang="ar-SA" b="1" dirty="0" err="1" smtClean="0">
                <a:solidFill>
                  <a:schemeClr val="accent2"/>
                </a:solidFill>
              </a:rPr>
              <a:t>فى</a:t>
            </a:r>
            <a:r>
              <a:rPr lang="ar-SA" b="1" dirty="0" smtClean="0">
                <a:solidFill>
                  <a:schemeClr val="accent2"/>
                </a:solidFill>
              </a:rPr>
              <a:t> وسط </a:t>
            </a:r>
            <a:r>
              <a:rPr lang="ar-SA" b="1" dirty="0" err="1" smtClean="0">
                <a:solidFill>
                  <a:schemeClr val="accent2"/>
                </a:solidFill>
              </a:rPr>
              <a:t>حامضى</a:t>
            </a:r>
            <a:r>
              <a:rPr lang="ar-SA" b="1" dirty="0" smtClean="0">
                <a:solidFill>
                  <a:schemeClr val="accent2"/>
                </a:solidFill>
              </a:rPr>
              <a:t>:</a:t>
            </a:r>
            <a:endParaRPr lang="en-US" b="1" dirty="0" smtClean="0">
              <a:solidFill>
                <a:schemeClr val="accent2"/>
              </a:solidFill>
            </a:endParaRPr>
          </a:p>
          <a:p>
            <a:r>
              <a:rPr lang="ar-SA" dirty="0" smtClean="0"/>
              <a:t>أ- المواد المتفاعلة		</a:t>
            </a:r>
            <a:endParaRPr lang="en-US" dirty="0" smtClean="0"/>
          </a:p>
          <a:p>
            <a:pPr rtl="0"/>
            <a:r>
              <a:rPr lang="en-US" b="1" dirty="0" smtClean="0"/>
              <a:t>SO</a:t>
            </a:r>
            <a:r>
              <a:rPr lang="en-US" b="1" baseline="-25000" dirty="0" smtClean="0"/>
              <a:t>2</a:t>
            </a:r>
            <a:r>
              <a:rPr lang="en-US" b="1" dirty="0" smtClean="0"/>
              <a:t> </a:t>
            </a:r>
            <a:r>
              <a:rPr lang="en-US" b="1" dirty="0" smtClean="0"/>
              <a:t>+   </a:t>
            </a:r>
            <a:r>
              <a:rPr lang="en-US" b="1" dirty="0" smtClean="0"/>
              <a:t>Cr</a:t>
            </a:r>
            <a:r>
              <a:rPr lang="en-US" b="1" baseline="-25000" dirty="0" smtClean="0"/>
              <a:t>2</a:t>
            </a:r>
            <a:r>
              <a:rPr lang="en-US" b="1" dirty="0" smtClean="0"/>
              <a:t>O</a:t>
            </a:r>
            <a:r>
              <a:rPr lang="en-US" b="1" baseline="-25000" dirty="0" smtClean="0"/>
              <a:t>7</a:t>
            </a:r>
            <a:r>
              <a:rPr lang="en-US" b="1" baseline="30000" dirty="0" smtClean="0"/>
              <a:t>=</a:t>
            </a:r>
            <a:r>
              <a:rPr lang="en-US" b="1" dirty="0" smtClean="0"/>
              <a:t>		</a:t>
            </a:r>
            <a:r>
              <a:rPr lang="en-US" b="1" dirty="0" smtClean="0"/>
              <a:t>        Cr</a:t>
            </a:r>
            <a:r>
              <a:rPr lang="en-US" b="1" baseline="30000" dirty="0" smtClean="0"/>
              <a:t>+++</a:t>
            </a:r>
            <a:r>
              <a:rPr lang="en-US" b="1" dirty="0" smtClean="0"/>
              <a:t> </a:t>
            </a:r>
            <a:r>
              <a:rPr lang="en-US" b="1" dirty="0" smtClean="0"/>
              <a:t>+   </a:t>
            </a:r>
            <a:r>
              <a:rPr lang="en-US" b="1" dirty="0" smtClean="0"/>
              <a:t>SO</a:t>
            </a:r>
            <a:r>
              <a:rPr lang="en-US" b="1" baseline="-25000" dirty="0" smtClean="0"/>
              <a:t>4</a:t>
            </a:r>
            <a:r>
              <a:rPr lang="en-US" b="1" baseline="30000" dirty="0" smtClean="0"/>
              <a:t>= </a:t>
            </a:r>
            <a:r>
              <a:rPr lang="ar-EG" b="1" baseline="30000" dirty="0" smtClean="0"/>
              <a:t>                                                                                   </a:t>
            </a:r>
            <a:endParaRPr lang="en-US" dirty="0" smtClean="0"/>
          </a:p>
          <a:p>
            <a:r>
              <a:rPr lang="ar-SA" dirty="0" smtClean="0"/>
              <a:t>ب) رقم التأكسد للذرة </a:t>
            </a:r>
            <a:r>
              <a:rPr lang="en-US" dirty="0" smtClean="0"/>
              <a:t>                     </a:t>
            </a:r>
            <a:r>
              <a:rPr lang="ar-SA" dirty="0" smtClean="0"/>
              <a:t>       </a:t>
            </a:r>
            <a:r>
              <a:rPr lang="ar-SA" dirty="0" smtClean="0"/>
              <a:t>6  </a:t>
            </a:r>
            <a:r>
              <a:rPr lang="en-US" dirty="0" smtClean="0"/>
              <a:t>  </a:t>
            </a:r>
            <a:r>
              <a:rPr lang="ar-SA" dirty="0" smtClean="0"/>
              <a:t>      </a:t>
            </a:r>
            <a:r>
              <a:rPr lang="ar-SA" dirty="0" smtClean="0"/>
              <a:t>3	</a:t>
            </a:r>
            <a:r>
              <a:rPr lang="en-US" dirty="0" smtClean="0"/>
              <a:t>                </a:t>
            </a:r>
            <a:r>
              <a:rPr lang="ar-SA" dirty="0" smtClean="0"/>
              <a:t>  6</a:t>
            </a:r>
            <a:r>
              <a:rPr lang="en-US" dirty="0" smtClean="0"/>
              <a:t>      </a:t>
            </a:r>
            <a:r>
              <a:rPr lang="ar-SA" dirty="0" smtClean="0"/>
              <a:t>	</a:t>
            </a:r>
            <a:r>
              <a:rPr lang="ar-SA" dirty="0" smtClean="0"/>
              <a:t>4</a:t>
            </a:r>
            <a:endParaRPr lang="en-US" dirty="0" smtClean="0"/>
          </a:p>
          <a:p>
            <a:r>
              <a:rPr lang="ar-SA" dirty="0" smtClean="0"/>
              <a:t>ج) التغير/ذرة					</a:t>
            </a:r>
            <a:r>
              <a:rPr lang="en-US" dirty="0" smtClean="0"/>
              <a:t>             </a:t>
            </a:r>
            <a:r>
              <a:rPr lang="ar-SA" dirty="0" smtClean="0"/>
              <a:t>    </a:t>
            </a:r>
            <a:r>
              <a:rPr lang="ar-SA" dirty="0" smtClean="0"/>
              <a:t>-</a:t>
            </a:r>
            <a:r>
              <a:rPr lang="ar-SA" dirty="0" smtClean="0"/>
              <a:t>3</a:t>
            </a:r>
            <a:r>
              <a:rPr lang="ar-SA" dirty="0" smtClean="0"/>
              <a:t>	2</a:t>
            </a:r>
            <a:endParaRPr lang="en-US" dirty="0" smtClean="0"/>
          </a:p>
          <a:p>
            <a:r>
              <a:rPr lang="ar-SA" dirty="0" smtClean="0"/>
              <a:t>د) </a:t>
            </a:r>
            <a:r>
              <a:rPr lang="ar-SA" dirty="0" err="1" smtClean="0"/>
              <a:t>الذرات</a:t>
            </a:r>
            <a:r>
              <a:rPr lang="ar-SA" dirty="0" smtClean="0"/>
              <a:t> اللازمة					</a:t>
            </a:r>
            <a:r>
              <a:rPr lang="en-US" dirty="0" smtClean="0"/>
              <a:t>            </a:t>
            </a:r>
            <a:r>
              <a:rPr lang="ar-SA" dirty="0" smtClean="0"/>
              <a:t>     2</a:t>
            </a:r>
            <a:r>
              <a:rPr lang="ar-SA" dirty="0" smtClean="0"/>
              <a:t>	3</a:t>
            </a:r>
            <a:endParaRPr lang="en-US" dirty="0" smtClean="0"/>
          </a:p>
          <a:p>
            <a:r>
              <a:rPr lang="ar-SA" dirty="0" smtClean="0"/>
              <a:t>هـ) الجزئيات اللازمة:</a:t>
            </a:r>
            <a:endParaRPr lang="en-US" dirty="0" smtClean="0"/>
          </a:p>
          <a:p>
            <a:pPr rtl="0"/>
            <a:r>
              <a:rPr lang="en-US" b="1" dirty="0" smtClean="0"/>
              <a:t>3 SO</a:t>
            </a:r>
            <a:r>
              <a:rPr lang="en-US" b="1" baseline="-25000" dirty="0" smtClean="0"/>
              <a:t>2</a:t>
            </a:r>
            <a:r>
              <a:rPr lang="en-US" b="1" dirty="0" smtClean="0"/>
              <a:t> + Cr</a:t>
            </a:r>
            <a:r>
              <a:rPr lang="en-US" b="1" baseline="-25000" dirty="0" smtClean="0"/>
              <a:t>2</a:t>
            </a:r>
            <a:r>
              <a:rPr lang="en-US" b="1" dirty="0" smtClean="0"/>
              <a:t>O</a:t>
            </a:r>
            <a:r>
              <a:rPr lang="en-US" b="1" baseline="-25000" dirty="0" smtClean="0"/>
              <a:t>7</a:t>
            </a:r>
            <a:r>
              <a:rPr lang="en-US" b="1" baseline="30000" dirty="0" smtClean="0"/>
              <a:t>=</a:t>
            </a:r>
            <a:r>
              <a:rPr lang="en-US" b="1" dirty="0" smtClean="0"/>
              <a:t>		</a:t>
            </a:r>
            <a:r>
              <a:rPr lang="en-US" b="1" dirty="0" smtClean="0"/>
              <a:t>      2Cr</a:t>
            </a:r>
            <a:r>
              <a:rPr lang="en-US" b="1" baseline="30000" dirty="0" smtClean="0"/>
              <a:t>+++</a:t>
            </a:r>
            <a:r>
              <a:rPr lang="en-US" b="1" dirty="0" smtClean="0"/>
              <a:t> + 3 SO</a:t>
            </a:r>
            <a:r>
              <a:rPr lang="en-US" b="1" baseline="-25000" dirty="0" smtClean="0"/>
              <a:t>4</a:t>
            </a:r>
            <a:r>
              <a:rPr lang="en-US" b="1" baseline="30000" dirty="0" smtClean="0"/>
              <a:t>=  </a:t>
            </a:r>
            <a:r>
              <a:rPr lang="ar-EG" b="1" baseline="30000" dirty="0" smtClean="0"/>
              <a:t>                                                                             </a:t>
            </a:r>
            <a:endParaRPr lang="en-US" dirty="0" smtClean="0"/>
          </a:p>
          <a:p>
            <a:r>
              <a:rPr lang="ar-SA" dirty="0" smtClean="0"/>
              <a:t>و) الجزئيات اللازمة والضبط </a:t>
            </a:r>
            <a:r>
              <a:rPr lang="ar-SA" dirty="0" err="1" smtClean="0"/>
              <a:t>النهائى</a:t>
            </a:r>
            <a:r>
              <a:rPr lang="ar-SA" dirty="0" smtClean="0"/>
              <a:t>:</a:t>
            </a:r>
            <a:endParaRPr lang="en-US" dirty="0" smtClean="0"/>
          </a:p>
          <a:p>
            <a:pPr rtl="0"/>
            <a:r>
              <a:rPr lang="en-US" b="1" dirty="0" smtClean="0"/>
              <a:t>3 SO</a:t>
            </a:r>
            <a:r>
              <a:rPr lang="en-US" b="1" baseline="-25000" dirty="0" smtClean="0"/>
              <a:t>2</a:t>
            </a:r>
            <a:r>
              <a:rPr lang="en-US" b="1" dirty="0" smtClean="0"/>
              <a:t> + Cr</a:t>
            </a:r>
            <a:r>
              <a:rPr lang="en-US" b="1" baseline="-25000" dirty="0" smtClean="0"/>
              <a:t>2</a:t>
            </a:r>
            <a:r>
              <a:rPr lang="en-US" b="1" dirty="0" smtClean="0"/>
              <a:t>O</a:t>
            </a:r>
            <a:r>
              <a:rPr lang="en-US" b="1" baseline="-25000" dirty="0" smtClean="0"/>
              <a:t>7</a:t>
            </a:r>
            <a:r>
              <a:rPr lang="en-US" b="1" baseline="30000" dirty="0" smtClean="0"/>
              <a:t>=</a:t>
            </a:r>
            <a:r>
              <a:rPr lang="en-US" b="1" dirty="0" smtClean="0"/>
              <a:t> + 2 H</a:t>
            </a:r>
            <a:r>
              <a:rPr lang="en-US" b="1" baseline="30000" dirty="0" smtClean="0"/>
              <a:t>+</a:t>
            </a:r>
            <a:r>
              <a:rPr lang="en-US" b="1" dirty="0" smtClean="0"/>
              <a:t>	</a:t>
            </a:r>
            <a:r>
              <a:rPr lang="en-US" b="1" dirty="0" smtClean="0"/>
              <a:t>                  2 </a:t>
            </a:r>
            <a:r>
              <a:rPr lang="en-US" b="1" dirty="0" smtClean="0"/>
              <a:t>Cr</a:t>
            </a:r>
            <a:r>
              <a:rPr lang="en-US" b="1" baseline="30000" dirty="0" smtClean="0"/>
              <a:t>+++</a:t>
            </a:r>
            <a:r>
              <a:rPr lang="en-US" b="1" dirty="0" smtClean="0"/>
              <a:t> + 3 SO</a:t>
            </a:r>
            <a:r>
              <a:rPr lang="en-US" b="1" baseline="-25000" dirty="0" smtClean="0"/>
              <a:t>4</a:t>
            </a:r>
            <a:r>
              <a:rPr lang="en-US" b="1" baseline="30000" dirty="0" smtClean="0"/>
              <a:t>=</a:t>
            </a:r>
            <a:r>
              <a:rPr lang="en-US" b="1" dirty="0" smtClean="0"/>
              <a:t> + </a:t>
            </a:r>
            <a:r>
              <a:rPr lang="en-US" b="1" dirty="0" smtClean="0"/>
              <a:t>H</a:t>
            </a:r>
            <a:r>
              <a:rPr lang="en-US" b="1" baseline="-25000" dirty="0" smtClean="0"/>
              <a:t>2</a:t>
            </a:r>
            <a:r>
              <a:rPr lang="en-US" b="1" dirty="0" smtClean="0"/>
              <a:t>O </a:t>
            </a:r>
            <a:r>
              <a:rPr lang="ar-EG" b="1" dirty="0" smtClean="0"/>
              <a:t>                            </a:t>
            </a:r>
            <a:endParaRPr lang="en-US" dirty="0" smtClean="0"/>
          </a:p>
          <a:p>
            <a:r>
              <a:rPr lang="ar-SA" dirty="0" smtClean="0"/>
              <a:t>	ويلاحظ أن </a:t>
            </a:r>
            <a:r>
              <a:rPr lang="ar-SA" dirty="0" err="1" smtClean="0"/>
              <a:t>ذرتى</a:t>
            </a:r>
            <a:r>
              <a:rPr lang="ar-SA" dirty="0" smtClean="0"/>
              <a:t> الكروم اللازمتين موجودتين </a:t>
            </a:r>
            <a:r>
              <a:rPr lang="ar-SA" dirty="0" err="1" smtClean="0"/>
              <a:t>فى</a:t>
            </a:r>
            <a:r>
              <a:rPr lang="ar-SA" dirty="0" smtClean="0"/>
              <a:t> </a:t>
            </a:r>
            <a:r>
              <a:rPr lang="ar-SA" dirty="0" err="1" smtClean="0"/>
              <a:t>جزيئ</a:t>
            </a:r>
            <a:r>
              <a:rPr lang="ar-SA" dirty="0" smtClean="0"/>
              <a:t> واحد من </a:t>
            </a:r>
            <a:r>
              <a:rPr lang="ar-SA" dirty="0" err="1" smtClean="0"/>
              <a:t>البيكرومات</a:t>
            </a:r>
            <a:r>
              <a:rPr lang="ar-SA" dirty="0" smtClean="0"/>
              <a:t> بينما يلزم كتابة العدد (2) قبل رمز أيون </a:t>
            </a:r>
            <a:r>
              <a:rPr lang="ar-SA" dirty="0" err="1" smtClean="0"/>
              <a:t>الكروميك</a:t>
            </a:r>
            <a:r>
              <a:rPr lang="ar-SA" dirty="0" smtClean="0"/>
              <a:t>: </a:t>
            </a:r>
            <a:r>
              <a:rPr lang="en-US" dirty="0" smtClean="0"/>
              <a:t>(Cr</a:t>
            </a:r>
            <a:r>
              <a:rPr lang="en-US" baseline="30000" dirty="0" smtClean="0"/>
              <a:t>+++</a:t>
            </a:r>
            <a:r>
              <a:rPr lang="en-US" dirty="0" smtClean="0"/>
              <a:t>)</a:t>
            </a:r>
            <a:r>
              <a:rPr lang="ar-SA" dirty="0" smtClean="0"/>
              <a:t>.</a:t>
            </a:r>
            <a:endParaRPr lang="en-US" dirty="0" smtClean="0"/>
          </a:p>
          <a:p>
            <a:endParaRPr lang="ar-EG" dirty="0"/>
          </a:p>
        </p:txBody>
      </p:sp>
      <p:sp>
        <p:nvSpPr>
          <p:cNvPr id="4" name="Line 2"/>
          <p:cNvSpPr>
            <a:spLocks noChangeShapeType="1"/>
          </p:cNvSpPr>
          <p:nvPr/>
        </p:nvSpPr>
        <p:spPr bwMode="auto">
          <a:xfrm>
            <a:off x="2571736" y="307181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 name="Line 2"/>
          <p:cNvSpPr>
            <a:spLocks noChangeShapeType="1"/>
          </p:cNvSpPr>
          <p:nvPr/>
        </p:nvSpPr>
        <p:spPr bwMode="auto">
          <a:xfrm>
            <a:off x="2500298" y="485776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3214678" y="5715016"/>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noAutofit/>
          </a:bodyPr>
          <a:lstStyle/>
          <a:p>
            <a:pPr algn="r"/>
            <a:r>
              <a:rPr lang="ar-EG" sz="3200" b="1" dirty="0" smtClean="0">
                <a:solidFill>
                  <a:schemeClr val="accent1"/>
                </a:solidFill>
              </a:rPr>
              <a:t>3</a:t>
            </a:r>
            <a:r>
              <a:rPr lang="ar-SA" sz="3200" b="1" dirty="0" smtClean="0">
                <a:solidFill>
                  <a:schemeClr val="accent1"/>
                </a:solidFill>
              </a:rPr>
              <a:t>- </a:t>
            </a:r>
            <a:r>
              <a:rPr lang="ar-SA" sz="3200" b="1" dirty="0" smtClean="0">
                <a:solidFill>
                  <a:schemeClr val="accent1"/>
                </a:solidFill>
              </a:rPr>
              <a:t>تتأكسد أملاح </a:t>
            </a:r>
            <a:r>
              <a:rPr lang="ar-SA" sz="3200" b="1" dirty="0" err="1" smtClean="0">
                <a:solidFill>
                  <a:schemeClr val="accent1"/>
                </a:solidFill>
              </a:rPr>
              <a:t>الكروميك</a:t>
            </a:r>
            <a:r>
              <a:rPr lang="ar-SA" sz="3200" b="1" dirty="0" smtClean="0">
                <a:solidFill>
                  <a:schemeClr val="accent1"/>
                </a:solidFill>
              </a:rPr>
              <a:t> إلى </a:t>
            </a:r>
            <a:r>
              <a:rPr lang="ar-SA" sz="3200" b="1" dirty="0" err="1" smtClean="0">
                <a:solidFill>
                  <a:schemeClr val="accent1"/>
                </a:solidFill>
              </a:rPr>
              <a:t>بيكرومات</a:t>
            </a:r>
            <a:r>
              <a:rPr lang="ar-SA" sz="3200" b="1" dirty="0" smtClean="0">
                <a:solidFill>
                  <a:schemeClr val="accent1"/>
                </a:solidFill>
              </a:rPr>
              <a:t> </a:t>
            </a:r>
            <a:r>
              <a:rPr lang="ar-SA" sz="3200" b="1" dirty="0" err="1" smtClean="0">
                <a:solidFill>
                  <a:schemeClr val="accent1"/>
                </a:solidFill>
              </a:rPr>
              <a:t>فى</a:t>
            </a:r>
            <a:r>
              <a:rPr lang="ar-SA" sz="3200" b="1" dirty="0" smtClean="0">
                <a:solidFill>
                  <a:schemeClr val="accent1"/>
                </a:solidFill>
              </a:rPr>
              <a:t> وجود حمض الكبريتيك وزيادة من محلول </a:t>
            </a:r>
            <a:r>
              <a:rPr lang="ar-SA" sz="3200" b="1" dirty="0" err="1" smtClean="0">
                <a:solidFill>
                  <a:schemeClr val="accent1"/>
                </a:solidFill>
              </a:rPr>
              <a:t>برمنجنات</a:t>
            </a:r>
            <a:r>
              <a:rPr lang="ar-SA" sz="3200" b="1" dirty="0" smtClean="0">
                <a:solidFill>
                  <a:schemeClr val="accent1"/>
                </a:solidFill>
              </a:rPr>
              <a:t> </a:t>
            </a:r>
            <a:r>
              <a:rPr lang="ar-SA" sz="3200" b="1" dirty="0" err="1" smtClean="0">
                <a:solidFill>
                  <a:schemeClr val="accent1"/>
                </a:solidFill>
              </a:rPr>
              <a:t>البوتاسيوم</a:t>
            </a:r>
            <a:r>
              <a:rPr lang="ar-SA" sz="3200" b="1" dirty="0" smtClean="0">
                <a:solidFill>
                  <a:schemeClr val="accent1"/>
                </a:solidFill>
              </a:rPr>
              <a:t>.</a:t>
            </a:r>
            <a:endParaRPr lang="ar-EG" sz="3200" b="1" dirty="0">
              <a:solidFill>
                <a:schemeClr val="accent1"/>
              </a:solidFill>
            </a:endParaRPr>
          </a:p>
        </p:txBody>
      </p:sp>
      <p:sp>
        <p:nvSpPr>
          <p:cNvPr id="3" name="عنصر نائب للمحتوى 2"/>
          <p:cNvSpPr>
            <a:spLocks noGrp="1"/>
          </p:cNvSpPr>
          <p:nvPr>
            <p:ph idx="1"/>
          </p:nvPr>
        </p:nvSpPr>
        <p:spPr>
          <a:xfrm>
            <a:off x="457200" y="1214422"/>
            <a:ext cx="8229600" cy="4911741"/>
          </a:xfrm>
        </p:spPr>
        <p:txBody>
          <a:bodyPr>
            <a:normAutofit fontScale="77500" lnSpcReduction="20000"/>
          </a:bodyPr>
          <a:lstStyle/>
          <a:p>
            <a:r>
              <a:rPr lang="ar-SA" dirty="0" smtClean="0"/>
              <a:t>أ</a:t>
            </a:r>
            <a:r>
              <a:rPr lang="ar-SA" dirty="0" smtClean="0"/>
              <a:t>) المواد المتفاعلة:</a:t>
            </a:r>
            <a:endParaRPr lang="en-US" dirty="0" smtClean="0"/>
          </a:p>
          <a:p>
            <a:pPr rtl="0"/>
            <a:r>
              <a:rPr lang="en-US" b="1" dirty="0" smtClean="0"/>
              <a:t>Cr</a:t>
            </a:r>
            <a:r>
              <a:rPr lang="en-US" b="1" baseline="30000" dirty="0" smtClean="0"/>
              <a:t>+++</a:t>
            </a:r>
            <a:r>
              <a:rPr lang="en-US" b="1" dirty="0" smtClean="0"/>
              <a:t> + </a:t>
            </a:r>
            <a:r>
              <a:rPr lang="en-US" b="1" dirty="0" smtClean="0"/>
              <a:t>       MnO</a:t>
            </a:r>
            <a:r>
              <a:rPr lang="en-US" b="1" baseline="-25000" dirty="0" smtClean="0"/>
              <a:t>4</a:t>
            </a:r>
            <a:r>
              <a:rPr lang="en-US" b="1" baseline="30000" dirty="0" smtClean="0"/>
              <a:t>-</a:t>
            </a:r>
            <a:r>
              <a:rPr lang="en-US" b="1" dirty="0" smtClean="0"/>
              <a:t>		</a:t>
            </a:r>
            <a:r>
              <a:rPr lang="en-US" b="1" dirty="0" smtClean="0"/>
              <a:t>         Cr</a:t>
            </a:r>
            <a:r>
              <a:rPr lang="en-US" b="1" baseline="-25000" dirty="0" smtClean="0"/>
              <a:t>2</a:t>
            </a:r>
            <a:r>
              <a:rPr lang="en-US" b="1" dirty="0" smtClean="0"/>
              <a:t>O</a:t>
            </a:r>
            <a:r>
              <a:rPr lang="en-US" b="1" baseline="-25000" dirty="0" smtClean="0"/>
              <a:t>7</a:t>
            </a:r>
            <a:r>
              <a:rPr lang="en-US" b="1" baseline="30000" dirty="0" smtClean="0"/>
              <a:t>=</a:t>
            </a:r>
            <a:r>
              <a:rPr lang="en-US" b="1" dirty="0" smtClean="0"/>
              <a:t> + </a:t>
            </a:r>
            <a:r>
              <a:rPr lang="en-US" b="1" dirty="0" err="1" smtClean="0"/>
              <a:t>Mn</a:t>
            </a:r>
            <a:r>
              <a:rPr lang="en-US" b="1" baseline="30000" dirty="0" smtClean="0"/>
              <a:t>++ </a:t>
            </a:r>
            <a:r>
              <a:rPr lang="ar-EG" b="1" baseline="30000" dirty="0" smtClean="0"/>
              <a:t>                               </a:t>
            </a:r>
            <a:endParaRPr lang="en-US" dirty="0" smtClean="0"/>
          </a:p>
          <a:p>
            <a:r>
              <a:rPr lang="ar-SA" dirty="0" smtClean="0"/>
              <a:t>ب) رقم </a:t>
            </a:r>
            <a:r>
              <a:rPr lang="ar-SA" dirty="0" smtClean="0"/>
              <a:t>التأكسد</a:t>
            </a:r>
            <a:r>
              <a:rPr lang="ar-EG" dirty="0" smtClean="0"/>
              <a:t>    </a:t>
            </a:r>
            <a:r>
              <a:rPr lang="ar-SA" dirty="0" smtClean="0"/>
              <a:t>2</a:t>
            </a:r>
            <a:r>
              <a:rPr lang="ar-SA" dirty="0" smtClean="0"/>
              <a:t>	 </a:t>
            </a:r>
            <a:r>
              <a:rPr lang="ar-EG" dirty="0" smtClean="0"/>
              <a:t>    </a:t>
            </a:r>
            <a:r>
              <a:rPr lang="ar-SA" dirty="0" smtClean="0"/>
              <a:t>  </a:t>
            </a:r>
            <a:r>
              <a:rPr lang="ar-SA" dirty="0" smtClean="0"/>
              <a:t>6		     </a:t>
            </a:r>
            <a:r>
              <a:rPr lang="ar-EG" dirty="0" smtClean="0"/>
              <a:t>          </a:t>
            </a:r>
            <a:r>
              <a:rPr lang="ar-SA" dirty="0" smtClean="0"/>
              <a:t>7</a:t>
            </a:r>
            <a:r>
              <a:rPr lang="ar-EG" dirty="0" smtClean="0"/>
              <a:t>   </a:t>
            </a:r>
            <a:r>
              <a:rPr lang="ar-SA" dirty="0" smtClean="0"/>
              <a:t>		3</a:t>
            </a:r>
            <a:endParaRPr lang="en-US" dirty="0" smtClean="0"/>
          </a:p>
          <a:p>
            <a:r>
              <a:rPr lang="ar-SA" dirty="0" smtClean="0"/>
              <a:t>ج) التغير/ذرة					    -5		3</a:t>
            </a:r>
            <a:endParaRPr lang="en-US" dirty="0" smtClean="0"/>
          </a:p>
          <a:p>
            <a:r>
              <a:rPr lang="ar-SA" dirty="0" smtClean="0"/>
              <a:t>د) </a:t>
            </a:r>
            <a:r>
              <a:rPr lang="ar-SA" dirty="0" err="1" smtClean="0"/>
              <a:t>الذرات</a:t>
            </a:r>
            <a:r>
              <a:rPr lang="ar-SA" dirty="0" smtClean="0"/>
              <a:t> اللازمة				     3		5</a:t>
            </a:r>
            <a:endParaRPr lang="en-US" dirty="0" smtClean="0"/>
          </a:p>
          <a:p>
            <a:r>
              <a:rPr lang="ar-SA" dirty="0" smtClean="0"/>
              <a:t>هـ) الجزئيات اللازمة</a:t>
            </a:r>
            <a:endParaRPr lang="en-US" dirty="0" smtClean="0"/>
          </a:p>
          <a:p>
            <a:pPr rtl="0"/>
            <a:r>
              <a:rPr lang="en-US" b="1" dirty="0" smtClean="0"/>
              <a:t>5 Cr</a:t>
            </a:r>
            <a:r>
              <a:rPr lang="en-US" b="1" baseline="30000" dirty="0" smtClean="0"/>
              <a:t>+++</a:t>
            </a:r>
            <a:r>
              <a:rPr lang="en-US" b="1" dirty="0" smtClean="0"/>
              <a:t> + 3 MnO</a:t>
            </a:r>
            <a:r>
              <a:rPr lang="en-US" b="1" baseline="-25000" dirty="0" smtClean="0"/>
              <a:t>4</a:t>
            </a:r>
            <a:r>
              <a:rPr lang="en-US" b="1" baseline="30000" dirty="0" smtClean="0"/>
              <a:t>-</a:t>
            </a:r>
            <a:r>
              <a:rPr lang="en-US" b="1" dirty="0" smtClean="0"/>
              <a:t>		</a:t>
            </a:r>
            <a:r>
              <a:rPr lang="en-US" b="1" dirty="0" smtClean="0"/>
              <a:t>    2</a:t>
            </a:r>
            <a:r>
              <a:rPr lang="en-US" b="1" dirty="0" smtClean="0"/>
              <a:t>½ Cr</a:t>
            </a:r>
            <a:r>
              <a:rPr lang="en-US" b="1" baseline="-25000" dirty="0" smtClean="0"/>
              <a:t>2</a:t>
            </a:r>
            <a:r>
              <a:rPr lang="en-US" b="1" dirty="0" smtClean="0"/>
              <a:t>O</a:t>
            </a:r>
            <a:r>
              <a:rPr lang="en-US" b="1" baseline="-25000" dirty="0" smtClean="0"/>
              <a:t>7</a:t>
            </a:r>
            <a:r>
              <a:rPr lang="en-US" b="1" baseline="30000" dirty="0" smtClean="0"/>
              <a:t>=</a:t>
            </a:r>
            <a:r>
              <a:rPr lang="en-US" b="1" dirty="0" smtClean="0"/>
              <a:t> + 3 </a:t>
            </a:r>
            <a:r>
              <a:rPr lang="en-US" b="1" dirty="0" err="1" smtClean="0"/>
              <a:t>Mn</a:t>
            </a:r>
            <a:r>
              <a:rPr lang="en-US" b="1" baseline="30000" dirty="0" smtClean="0"/>
              <a:t>++ </a:t>
            </a:r>
            <a:r>
              <a:rPr lang="ar-EG" b="1" baseline="30000" dirty="0" smtClean="0"/>
              <a:t>                              </a:t>
            </a:r>
            <a:endParaRPr lang="en-US" dirty="0" smtClean="0"/>
          </a:p>
          <a:p>
            <a:r>
              <a:rPr lang="ar-SA" dirty="0" smtClean="0"/>
              <a:t>و) الجزئيات اللازمة والضبط </a:t>
            </a:r>
            <a:r>
              <a:rPr lang="ar-SA" dirty="0" err="1" smtClean="0"/>
              <a:t>النهائى</a:t>
            </a:r>
            <a:r>
              <a:rPr lang="ar-SA" dirty="0" smtClean="0"/>
              <a:t>:</a:t>
            </a:r>
            <a:endParaRPr lang="en-US" dirty="0" smtClean="0"/>
          </a:p>
          <a:p>
            <a:pPr rtl="0"/>
            <a:r>
              <a:rPr lang="en-US" b="1" dirty="0" smtClean="0"/>
              <a:t>10 Cr</a:t>
            </a:r>
            <a:r>
              <a:rPr lang="en-US" b="1" baseline="30000" dirty="0" smtClean="0"/>
              <a:t>+++</a:t>
            </a:r>
            <a:r>
              <a:rPr lang="en-US" b="1" dirty="0" smtClean="0"/>
              <a:t> + 6 MnO</a:t>
            </a:r>
            <a:r>
              <a:rPr lang="en-US" b="1" baseline="-25000" dirty="0" smtClean="0"/>
              <a:t>4</a:t>
            </a:r>
            <a:r>
              <a:rPr lang="en-US" b="1" baseline="30000" dirty="0" smtClean="0"/>
              <a:t>-</a:t>
            </a:r>
            <a:r>
              <a:rPr lang="en-US" b="1" dirty="0" smtClean="0"/>
              <a:t>		</a:t>
            </a:r>
            <a:r>
              <a:rPr lang="en-US" b="1" dirty="0" smtClean="0"/>
              <a:t>             5 </a:t>
            </a:r>
            <a:r>
              <a:rPr lang="en-US" b="1" dirty="0" smtClean="0"/>
              <a:t>Cr</a:t>
            </a:r>
            <a:r>
              <a:rPr lang="en-US" b="1" baseline="-25000" dirty="0" smtClean="0"/>
              <a:t>2</a:t>
            </a:r>
            <a:r>
              <a:rPr lang="en-US" b="1" dirty="0" smtClean="0"/>
              <a:t>O</a:t>
            </a:r>
            <a:r>
              <a:rPr lang="en-US" b="1" baseline="-25000" dirty="0" smtClean="0"/>
              <a:t>7</a:t>
            </a:r>
            <a:r>
              <a:rPr lang="en-US" b="1" baseline="30000" dirty="0" smtClean="0"/>
              <a:t>=</a:t>
            </a:r>
            <a:r>
              <a:rPr lang="en-US" b="1" dirty="0" smtClean="0"/>
              <a:t> + 6 </a:t>
            </a:r>
            <a:r>
              <a:rPr lang="en-US" b="1" dirty="0" err="1" smtClean="0"/>
              <a:t>Mn</a:t>
            </a:r>
            <a:r>
              <a:rPr lang="en-US" b="1" baseline="30000" dirty="0" smtClean="0"/>
              <a:t>++ </a:t>
            </a:r>
            <a:r>
              <a:rPr lang="ar-EG" b="1" baseline="30000" dirty="0" smtClean="0"/>
              <a:t>                              </a:t>
            </a:r>
            <a:endParaRPr lang="en-US" b="1" baseline="30000" dirty="0" smtClean="0"/>
          </a:p>
          <a:p>
            <a:pPr rtl="0"/>
            <a:endParaRPr lang="en-US" sz="3100" b="1" baseline="30000" dirty="0" smtClean="0"/>
          </a:p>
          <a:p>
            <a:pPr rtl="0"/>
            <a:r>
              <a:rPr lang="en-US" sz="3100" b="1" dirty="0" smtClean="0"/>
              <a:t>10 </a:t>
            </a:r>
            <a:r>
              <a:rPr lang="en-US" sz="3100" b="1" dirty="0" smtClean="0"/>
              <a:t>Cr</a:t>
            </a:r>
            <a:r>
              <a:rPr lang="en-US" sz="3100" b="1" baseline="30000" dirty="0" smtClean="0"/>
              <a:t>+++</a:t>
            </a:r>
            <a:r>
              <a:rPr lang="en-US" sz="3100" b="1" dirty="0" smtClean="0"/>
              <a:t> + 6 MnO</a:t>
            </a:r>
            <a:r>
              <a:rPr lang="en-US" sz="3100" b="1" baseline="-25000" dirty="0" smtClean="0"/>
              <a:t>4</a:t>
            </a:r>
            <a:r>
              <a:rPr lang="en-US" sz="3100" b="1" baseline="30000" dirty="0" smtClean="0"/>
              <a:t>-</a:t>
            </a:r>
            <a:r>
              <a:rPr lang="en-US" sz="3100" b="1" dirty="0" smtClean="0"/>
              <a:t> + 11 H</a:t>
            </a:r>
            <a:r>
              <a:rPr lang="en-US" sz="3100" b="1" baseline="-25000" dirty="0" smtClean="0"/>
              <a:t>2O</a:t>
            </a:r>
            <a:r>
              <a:rPr lang="en-US" sz="3100" b="1" dirty="0" smtClean="0"/>
              <a:t>	     5 Cr</a:t>
            </a:r>
            <a:r>
              <a:rPr lang="en-US" sz="3100" b="1" baseline="-25000" dirty="0" smtClean="0"/>
              <a:t>2</a:t>
            </a:r>
            <a:r>
              <a:rPr lang="en-US" sz="3100" b="1" dirty="0" smtClean="0"/>
              <a:t>O</a:t>
            </a:r>
            <a:r>
              <a:rPr lang="en-US" sz="3100" b="1" baseline="-25000" dirty="0" smtClean="0"/>
              <a:t>7</a:t>
            </a:r>
            <a:r>
              <a:rPr lang="en-US" sz="3100" b="1" baseline="30000" dirty="0" smtClean="0"/>
              <a:t>=</a:t>
            </a:r>
            <a:r>
              <a:rPr lang="en-US" sz="3100" b="1" dirty="0" smtClean="0"/>
              <a:t> + 6 </a:t>
            </a:r>
            <a:r>
              <a:rPr lang="en-US" sz="3100" b="1" dirty="0" err="1" smtClean="0"/>
              <a:t>Mn</a:t>
            </a:r>
            <a:r>
              <a:rPr lang="en-US" sz="3100" b="1" baseline="30000" dirty="0" smtClean="0"/>
              <a:t>++</a:t>
            </a:r>
            <a:r>
              <a:rPr lang="en-US" sz="3100" b="1" dirty="0" smtClean="0"/>
              <a:t> + 22 H</a:t>
            </a:r>
            <a:r>
              <a:rPr lang="en-US" sz="3100" b="1" baseline="30000" dirty="0" smtClean="0"/>
              <a:t>+</a:t>
            </a:r>
            <a:endParaRPr lang="en-US" sz="3100" dirty="0" smtClean="0"/>
          </a:p>
          <a:p>
            <a:endParaRPr lang="ar-EG" dirty="0"/>
          </a:p>
        </p:txBody>
      </p:sp>
      <p:sp>
        <p:nvSpPr>
          <p:cNvPr id="4" name="Line 2"/>
          <p:cNvSpPr>
            <a:spLocks noChangeShapeType="1"/>
          </p:cNvSpPr>
          <p:nvPr/>
        </p:nvSpPr>
        <p:spPr bwMode="auto">
          <a:xfrm>
            <a:off x="3571868" y="1785926"/>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5" name="Line 2"/>
          <p:cNvSpPr>
            <a:spLocks noChangeShapeType="1"/>
          </p:cNvSpPr>
          <p:nvPr/>
        </p:nvSpPr>
        <p:spPr bwMode="auto">
          <a:xfrm>
            <a:off x="3428992" y="3714752"/>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6" name="Line 2"/>
          <p:cNvSpPr>
            <a:spLocks noChangeShapeType="1"/>
          </p:cNvSpPr>
          <p:nvPr/>
        </p:nvSpPr>
        <p:spPr bwMode="auto">
          <a:xfrm>
            <a:off x="3714744" y="4786322"/>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
        <p:nvSpPr>
          <p:cNvPr id="7" name="Line 2"/>
          <p:cNvSpPr>
            <a:spLocks noChangeShapeType="1"/>
          </p:cNvSpPr>
          <p:nvPr/>
        </p:nvSpPr>
        <p:spPr bwMode="auto">
          <a:xfrm>
            <a:off x="4429124" y="5572140"/>
            <a:ext cx="971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lstStyle/>
          <a:p>
            <a:endParaRPr lang="ar-E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normAutofit fontScale="92500" lnSpcReduction="20000"/>
          </a:bodyPr>
          <a:lstStyle/>
          <a:p>
            <a:r>
              <a:rPr lang="ar-EG" dirty="0" smtClean="0"/>
              <a:t>2) </a:t>
            </a:r>
            <a:r>
              <a:rPr lang="ar-SA" dirty="0" smtClean="0"/>
              <a:t>تفاعل اتحاد الصوديوم </a:t>
            </a:r>
            <a:r>
              <a:rPr lang="ar-SA" dirty="0" err="1" smtClean="0"/>
              <a:t>والكلور</a:t>
            </a:r>
            <a:r>
              <a:rPr lang="ar-SA" dirty="0" smtClean="0"/>
              <a:t>:</a:t>
            </a:r>
            <a:endParaRPr lang="en-US" dirty="0" smtClean="0"/>
          </a:p>
          <a:p>
            <a:pPr rtl="0"/>
            <a:r>
              <a:rPr lang="en-US" b="1" dirty="0" smtClean="0"/>
              <a:t>2 Na + Cl</a:t>
            </a:r>
            <a:r>
              <a:rPr lang="en-US" b="1" baseline="-25000" dirty="0" smtClean="0"/>
              <a:t>2</a:t>
            </a:r>
            <a:r>
              <a:rPr lang="en-US" b="1" dirty="0" smtClean="0"/>
              <a:t>			2 </a:t>
            </a:r>
            <a:r>
              <a:rPr lang="en-US" b="1" dirty="0" err="1" smtClean="0"/>
              <a:t>Na</a:t>
            </a:r>
            <a:r>
              <a:rPr lang="en-US" b="1" baseline="30000" dirty="0" err="1" smtClean="0"/>
              <a:t>+</a:t>
            </a:r>
            <a:r>
              <a:rPr lang="en-US" b="1" dirty="0" err="1" smtClean="0"/>
              <a:t>Cl</a:t>
            </a:r>
            <a:r>
              <a:rPr lang="en-US" b="1" baseline="30000" dirty="0" smtClean="0"/>
              <a:t>-</a:t>
            </a:r>
            <a:r>
              <a:rPr lang="en-US" b="1" dirty="0" smtClean="0"/>
              <a:t>	:   Na		</a:t>
            </a:r>
            <a:r>
              <a:rPr lang="en-US" b="1" dirty="0" err="1" smtClean="0"/>
              <a:t>Na</a:t>
            </a:r>
            <a:r>
              <a:rPr lang="en-US" b="1" baseline="30000" dirty="0" smtClean="0"/>
              <a:t>+</a:t>
            </a:r>
            <a:r>
              <a:rPr lang="en-US" b="1" dirty="0" smtClean="0"/>
              <a:t>  +  e</a:t>
            </a:r>
            <a:r>
              <a:rPr lang="en-US" b="1" baseline="30000" dirty="0" smtClean="0"/>
              <a:t>-</a:t>
            </a:r>
            <a:endParaRPr lang="en-US" dirty="0" smtClean="0"/>
          </a:p>
          <a:p>
            <a:r>
              <a:rPr lang="ar-EG" dirty="0" smtClean="0"/>
              <a:t>	فمثلا عندما يتفاعل الصوديوم مع </a:t>
            </a:r>
            <a:r>
              <a:rPr lang="ar-EG" dirty="0" err="1" smtClean="0"/>
              <a:t>الكلور</a:t>
            </a:r>
            <a:r>
              <a:rPr lang="ar-EG" dirty="0" smtClean="0"/>
              <a:t> لتكوين </a:t>
            </a:r>
            <a:r>
              <a:rPr lang="ar-EG" dirty="0" err="1" smtClean="0"/>
              <a:t>كلوريد</a:t>
            </a:r>
            <a:r>
              <a:rPr lang="ar-EG" dirty="0" smtClean="0"/>
              <a:t> الصوديوم فإن ذلك يحدث بطريق الانتقال </a:t>
            </a:r>
            <a:r>
              <a:rPr lang="ar-EG" dirty="0" err="1" smtClean="0"/>
              <a:t>الإلكترونى</a:t>
            </a:r>
            <a:r>
              <a:rPr lang="ar-EG" dirty="0" smtClean="0"/>
              <a:t> </a:t>
            </a:r>
            <a:r>
              <a:rPr lang="ar-EG" dirty="0" err="1" smtClean="0"/>
              <a:t>أى</a:t>
            </a:r>
            <a:r>
              <a:rPr lang="ar-EG" dirty="0" smtClean="0"/>
              <a:t> أن فلز الصوديوم قد تأكسد لأنه فقد إلكترون من كل ذرة بينما </a:t>
            </a:r>
            <a:r>
              <a:rPr lang="ar-EG" dirty="0" err="1" smtClean="0"/>
              <a:t>الكلور</a:t>
            </a:r>
            <a:r>
              <a:rPr lang="ar-EG" dirty="0" smtClean="0"/>
              <a:t> قد اختزل لأنه اكتسب الإلكترون المنفرد من الصوديوم.</a:t>
            </a:r>
            <a:endParaRPr lang="en-US" dirty="0" smtClean="0"/>
          </a:p>
          <a:p>
            <a:pPr rtl="0"/>
            <a:r>
              <a:rPr lang="en-US" b="1" dirty="0" smtClean="0"/>
              <a:t>2 Na + Cl</a:t>
            </a:r>
            <a:r>
              <a:rPr lang="en-US" b="1" baseline="-25000" dirty="0" smtClean="0"/>
              <a:t>2</a:t>
            </a:r>
            <a:r>
              <a:rPr lang="en-US" b="1" dirty="0" smtClean="0"/>
              <a:t>		    2 </a:t>
            </a:r>
            <a:r>
              <a:rPr lang="en-US" b="1" dirty="0" err="1" smtClean="0"/>
              <a:t>Na</a:t>
            </a:r>
            <a:r>
              <a:rPr lang="en-US" b="1" baseline="30000" dirty="0" err="1" smtClean="0"/>
              <a:t>+</a:t>
            </a:r>
            <a:r>
              <a:rPr lang="en-US" b="1" dirty="0" err="1" smtClean="0"/>
              <a:t>Cl</a:t>
            </a:r>
            <a:r>
              <a:rPr lang="en-US" b="1" baseline="30000" dirty="0" smtClean="0"/>
              <a:t>-</a:t>
            </a:r>
            <a:r>
              <a:rPr lang="en-US" b="1" dirty="0" smtClean="0"/>
              <a:t>	   :   Na		</a:t>
            </a:r>
            <a:r>
              <a:rPr lang="en-US" b="1" dirty="0" err="1" smtClean="0"/>
              <a:t>Na</a:t>
            </a:r>
            <a:r>
              <a:rPr lang="en-US" b="1" baseline="30000" dirty="0" smtClean="0"/>
              <a:t>+</a:t>
            </a:r>
            <a:r>
              <a:rPr lang="en-US" b="1" dirty="0" smtClean="0"/>
              <a:t>  +  e</a:t>
            </a:r>
            <a:r>
              <a:rPr lang="en-US" baseline="30000" dirty="0" smtClean="0"/>
              <a:t>-</a:t>
            </a:r>
            <a:endParaRPr lang="en-US" dirty="0" smtClean="0"/>
          </a:p>
          <a:p>
            <a:r>
              <a:rPr lang="ar-EG" dirty="0" smtClean="0"/>
              <a:t>** </a:t>
            </a:r>
            <a:r>
              <a:rPr lang="ar-EG" dirty="0" err="1" smtClean="0"/>
              <a:t>أى</a:t>
            </a:r>
            <a:r>
              <a:rPr lang="ar-EG" dirty="0" smtClean="0"/>
              <a:t> أن إزالة الإلكترونات من ذرة ما أو مجموعة من </a:t>
            </a:r>
            <a:r>
              <a:rPr lang="ar-EG" dirty="0" err="1" smtClean="0"/>
              <a:t>الذرات</a:t>
            </a:r>
            <a:r>
              <a:rPr lang="ar-EG" dirty="0" smtClean="0"/>
              <a:t> أو زيادة الشحنة الموجبة </a:t>
            </a:r>
            <a:r>
              <a:rPr lang="ar-EG" dirty="0" err="1" smtClean="0"/>
              <a:t>للكاتيونات</a:t>
            </a:r>
            <a:r>
              <a:rPr lang="ar-EG" dirty="0" smtClean="0"/>
              <a:t> ما </a:t>
            </a:r>
            <a:r>
              <a:rPr lang="ar-EG" dirty="0" err="1" smtClean="0"/>
              <a:t>هى</a:t>
            </a:r>
            <a:r>
              <a:rPr lang="ar-EG" dirty="0" smtClean="0"/>
              <a:t> إلا عملية تأكسد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2792"/>
          </a:xfrm>
        </p:spPr>
        <p:txBody>
          <a:bodyPr>
            <a:normAutofit fontScale="90000"/>
          </a:bodyPr>
          <a:lstStyle/>
          <a:p>
            <a:pPr algn="r"/>
            <a:r>
              <a:rPr lang="en-US" dirty="0" smtClean="0"/>
              <a:t> </a:t>
            </a:r>
            <a:r>
              <a:rPr lang="ar-EG" dirty="0" smtClean="0"/>
              <a:t/>
            </a:r>
            <a:br>
              <a:rPr lang="ar-EG" dirty="0" smtClean="0"/>
            </a:br>
            <a:r>
              <a:rPr lang="ar-EG" sz="2700" dirty="0" smtClean="0"/>
              <a:t>** </a:t>
            </a:r>
            <a:r>
              <a:rPr lang="ar-EG" sz="2200" dirty="0" smtClean="0"/>
              <a:t>وتعتبر عملية الاختزال عكس عملية التأكسد </a:t>
            </a:r>
            <a:r>
              <a:rPr lang="ar-EG" sz="2200" dirty="0" err="1" smtClean="0"/>
              <a:t>ففى</a:t>
            </a:r>
            <a:r>
              <a:rPr lang="ar-EG" sz="2200" dirty="0" smtClean="0"/>
              <a:t> عملية التحليل </a:t>
            </a:r>
            <a:r>
              <a:rPr lang="ar-EG" sz="2200" dirty="0" err="1" smtClean="0"/>
              <a:t>الكهربى</a:t>
            </a:r>
            <a:r>
              <a:rPr lang="ar-EG" sz="2200" dirty="0" smtClean="0"/>
              <a:t> </a:t>
            </a:r>
            <a:r>
              <a:rPr lang="ar-EG" sz="2200" dirty="0" err="1" smtClean="0"/>
              <a:t>لمصهور</a:t>
            </a:r>
            <a:r>
              <a:rPr lang="ar-EG" sz="2200" dirty="0" smtClean="0"/>
              <a:t> </a:t>
            </a:r>
            <a:r>
              <a:rPr lang="ar-EG" sz="2200" dirty="0" err="1" smtClean="0"/>
              <a:t>كلوريد</a:t>
            </a:r>
            <a:r>
              <a:rPr lang="ar-EG" sz="2200" dirty="0" smtClean="0"/>
              <a:t> الصوديوم يتجه أيون الصوديوم الموجب نحو القطب السالب ويتحول إلى ذرة صوديوم متعادلة:</a:t>
            </a:r>
            <a:r>
              <a:rPr lang="en-US" sz="2700" dirty="0" smtClean="0"/>
              <a:t/>
            </a:r>
            <a:br>
              <a:rPr lang="en-US" sz="2700" dirty="0" smtClean="0"/>
            </a:br>
            <a:r>
              <a:rPr lang="ar-EG" sz="2700" dirty="0" smtClean="0"/>
              <a:t>                                  </a:t>
            </a:r>
            <a:r>
              <a:rPr lang="en-US" sz="2700" b="1" dirty="0" smtClean="0"/>
              <a:t>Na</a:t>
            </a:r>
            <a:r>
              <a:rPr lang="en-US" sz="2700" b="1" baseline="30000" dirty="0" smtClean="0"/>
              <a:t>+</a:t>
            </a:r>
            <a:r>
              <a:rPr lang="en-US" sz="2700" b="1" dirty="0" smtClean="0"/>
              <a:t>  +  e</a:t>
            </a:r>
            <a:r>
              <a:rPr lang="en-US" sz="2700" b="1" baseline="30000" dirty="0" smtClean="0"/>
              <a:t>-</a:t>
            </a:r>
            <a:r>
              <a:rPr lang="en-US" sz="2700" b="1" dirty="0" smtClean="0"/>
              <a:t>	  		   Na</a:t>
            </a:r>
            <a:r>
              <a:rPr lang="en-US" sz="2700" dirty="0" smtClean="0"/>
              <a:t/>
            </a:r>
            <a:br>
              <a:rPr lang="en-US" sz="2700" dirty="0" smtClean="0"/>
            </a:br>
            <a:r>
              <a:rPr lang="ar-EG" sz="2200" dirty="0" smtClean="0"/>
              <a:t>أي </a:t>
            </a:r>
            <a:r>
              <a:rPr lang="ar-EG" sz="2200" dirty="0" smtClean="0"/>
              <a:t>أنه </a:t>
            </a:r>
            <a:r>
              <a:rPr lang="ar-EG" sz="2200" dirty="0" err="1" smtClean="0"/>
              <a:t>فى</a:t>
            </a:r>
            <a:r>
              <a:rPr lang="ar-EG" sz="2200" dirty="0" smtClean="0"/>
              <a:t> هذا التفاعل اختزلت أيونات الصوديوم إلى معدن الصوديوم أو بمعنى آخر تسمى عملية الاتحاد أو إضافة الإلكترونات إلى ذرة أو مجموعة من </a:t>
            </a:r>
            <a:r>
              <a:rPr lang="ar-EG" sz="2200" dirty="0" err="1" smtClean="0"/>
              <a:t>الذرات</a:t>
            </a:r>
            <a:r>
              <a:rPr lang="ar-EG" sz="2200" dirty="0" smtClean="0"/>
              <a:t> بالاختزال.</a:t>
            </a:r>
            <a:r>
              <a:rPr lang="en-US" dirty="0" smtClean="0"/>
              <a:t/>
            </a:r>
            <a:br>
              <a:rPr lang="en-US" dirty="0" smtClean="0"/>
            </a:br>
            <a:endParaRPr lang="ar-EG" dirty="0"/>
          </a:p>
        </p:txBody>
      </p:sp>
      <p:sp>
        <p:nvSpPr>
          <p:cNvPr id="3" name="عنصر نائب للمحتوى 2"/>
          <p:cNvSpPr>
            <a:spLocks noGrp="1"/>
          </p:cNvSpPr>
          <p:nvPr>
            <p:ph idx="1"/>
          </p:nvPr>
        </p:nvSpPr>
        <p:spPr>
          <a:xfrm>
            <a:off x="457200" y="2285992"/>
            <a:ext cx="8229600" cy="4357718"/>
          </a:xfrm>
        </p:spPr>
        <p:txBody>
          <a:bodyPr>
            <a:normAutofit fontScale="77500" lnSpcReduction="20000"/>
          </a:bodyPr>
          <a:lstStyle/>
          <a:p>
            <a:r>
              <a:rPr lang="ar-SA" dirty="0" smtClean="0"/>
              <a:t>أ. التأكسد : </a:t>
            </a:r>
            <a:r>
              <a:rPr lang="ar-SA" b="1" dirty="0" smtClean="0"/>
              <a:t>هو اتحاد العنصر أو المركب مع </a:t>
            </a:r>
            <a:r>
              <a:rPr lang="ar-SA" b="1" dirty="0" err="1" smtClean="0"/>
              <a:t>الأوكسيجين</a:t>
            </a:r>
            <a:r>
              <a:rPr lang="ar-SA" b="1" dirty="0" smtClean="0"/>
              <a:t> وهذه أمثلة :</a:t>
            </a:r>
            <a:endParaRPr lang="en-US" dirty="0" smtClean="0"/>
          </a:p>
          <a:p>
            <a:r>
              <a:rPr lang="ar-SA" dirty="0" smtClean="0"/>
              <a:t> </a:t>
            </a:r>
            <a:endParaRPr lang="en-US" dirty="0" smtClean="0"/>
          </a:p>
          <a:p>
            <a:endParaRPr lang="en-US" dirty="0" smtClean="0"/>
          </a:p>
          <a:p>
            <a:r>
              <a:rPr lang="ar-SA" dirty="0" smtClean="0"/>
              <a:t>ب.التأكسد </a:t>
            </a:r>
            <a:r>
              <a:rPr lang="ar-SA" dirty="0" smtClean="0"/>
              <a:t>:</a:t>
            </a:r>
            <a:r>
              <a:rPr lang="ar-SA" b="1" dirty="0" smtClean="0"/>
              <a:t> هو نزع الهيدروجين من المادة  :</a:t>
            </a:r>
            <a:endParaRPr lang="en-US" dirty="0" smtClean="0"/>
          </a:p>
          <a:p>
            <a:endParaRPr lang="en-US" b="1" dirty="0" smtClean="0"/>
          </a:p>
          <a:p>
            <a:r>
              <a:rPr lang="ar-SA" b="1" dirty="0" smtClean="0"/>
              <a:t>فاليود </a:t>
            </a:r>
            <a:r>
              <a:rPr lang="ar-SA" b="1" dirty="0" smtClean="0"/>
              <a:t>تأكسد لأننا نزعنا الهيدروجين منه .</a:t>
            </a:r>
            <a:endParaRPr lang="en-US" dirty="0" smtClean="0"/>
          </a:p>
          <a:p>
            <a:endParaRPr lang="ar-EG" dirty="0" smtClean="0"/>
          </a:p>
          <a:p>
            <a:r>
              <a:rPr lang="ar-SA" dirty="0" smtClean="0"/>
              <a:t>ج</a:t>
            </a:r>
            <a:r>
              <a:rPr lang="ar-SA" dirty="0" smtClean="0"/>
              <a:t>. التأكسد :</a:t>
            </a:r>
            <a:r>
              <a:rPr lang="ar-SA" b="1" dirty="0" smtClean="0"/>
              <a:t> هو فقدان العنصر لبعض الكتروناته </a:t>
            </a:r>
            <a:r>
              <a:rPr lang="ar-SA" b="1" dirty="0" smtClean="0"/>
              <a:t>.</a:t>
            </a:r>
            <a:endParaRPr lang="ar-EG" b="1" dirty="0" smtClean="0"/>
          </a:p>
          <a:p>
            <a:endParaRPr lang="en-US" dirty="0" smtClean="0"/>
          </a:p>
          <a:p>
            <a:r>
              <a:rPr lang="en-US" b="1" dirty="0" smtClean="0"/>
              <a:t>  </a:t>
            </a:r>
            <a:r>
              <a:rPr lang="en-US" b="1" dirty="0" smtClean="0"/>
              <a:t>Na                                     </a:t>
            </a:r>
            <a:r>
              <a:rPr lang="en-US" b="1" dirty="0" smtClean="0"/>
              <a:t>		</a:t>
            </a:r>
            <a:r>
              <a:rPr lang="en-US" b="1" dirty="0" err="1" smtClean="0"/>
              <a:t>Na</a:t>
            </a:r>
            <a:r>
              <a:rPr lang="en-US" b="1" baseline="30000" dirty="0" smtClean="0"/>
              <a:t>+</a:t>
            </a:r>
            <a:r>
              <a:rPr lang="en-US" b="1" dirty="0" smtClean="0"/>
              <a:t>  +  e</a:t>
            </a:r>
            <a:r>
              <a:rPr lang="en-US" baseline="30000" dirty="0" smtClean="0"/>
              <a:t>-</a:t>
            </a:r>
            <a:r>
              <a:rPr lang="ar-EG" b="1" dirty="0" smtClean="0"/>
              <a:t>  </a:t>
            </a:r>
            <a:r>
              <a:rPr lang="en-US" b="1" dirty="0" smtClean="0"/>
              <a:t>                       </a:t>
            </a:r>
            <a:endParaRPr lang="en-US" dirty="0" smtClean="0"/>
          </a:p>
          <a:p>
            <a:r>
              <a:rPr lang="ar-SA" b="1" dirty="0" smtClean="0"/>
              <a:t>ذرة الصوديوم الواحدة تفقد </a:t>
            </a:r>
            <a:r>
              <a:rPr lang="ar-SA" b="1" dirty="0" err="1" smtClean="0"/>
              <a:t>الكتروناً</a:t>
            </a:r>
            <a:r>
              <a:rPr lang="ar-SA" b="1" dirty="0" smtClean="0"/>
              <a:t> واحداً وتتأكسد .</a:t>
            </a:r>
            <a:endParaRPr lang="en-US" dirty="0" smtClean="0"/>
          </a:p>
          <a:p>
            <a:endParaRPr lang="ar-EG" dirty="0"/>
          </a:p>
        </p:txBody>
      </p:sp>
      <p:sp>
        <p:nvSpPr>
          <p:cNvPr id="3074" name="Line 2"/>
          <p:cNvSpPr>
            <a:spLocks noChangeShapeType="1"/>
          </p:cNvSpPr>
          <p:nvPr/>
        </p:nvSpPr>
        <p:spPr bwMode="auto">
          <a:xfrm>
            <a:off x="3286116" y="1214422"/>
            <a:ext cx="747713"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EG"/>
          </a:p>
        </p:txBody>
      </p:sp>
      <p:pic>
        <p:nvPicPr>
          <p:cNvPr id="3075" name="Picture 3" descr="1"/>
          <p:cNvPicPr>
            <a:picLocks noChangeAspect="1" noChangeArrowheads="1"/>
          </p:cNvPicPr>
          <p:nvPr/>
        </p:nvPicPr>
        <p:blipFill>
          <a:blip r:embed="rId2"/>
          <a:srcRect/>
          <a:stretch>
            <a:fillRect/>
          </a:stretch>
        </p:blipFill>
        <p:spPr bwMode="auto">
          <a:xfrm>
            <a:off x="2786050" y="2643182"/>
            <a:ext cx="3714776" cy="571504"/>
          </a:xfrm>
          <a:prstGeom prst="rect">
            <a:avLst/>
          </a:prstGeom>
          <a:noFill/>
          <a:ln w="9525">
            <a:noFill/>
            <a:miter lim="800000"/>
            <a:headEnd/>
            <a:tailEnd/>
          </a:ln>
        </p:spPr>
      </p:pic>
      <p:pic>
        <p:nvPicPr>
          <p:cNvPr id="3076" name="Picture 4" descr="2"/>
          <p:cNvPicPr>
            <a:picLocks noChangeAspect="1" noChangeArrowheads="1"/>
          </p:cNvPicPr>
          <p:nvPr/>
        </p:nvPicPr>
        <p:blipFill>
          <a:blip r:embed="rId3"/>
          <a:srcRect/>
          <a:stretch>
            <a:fillRect/>
          </a:stretch>
        </p:blipFill>
        <p:spPr bwMode="auto">
          <a:xfrm>
            <a:off x="2714612" y="4000504"/>
            <a:ext cx="3786214" cy="285752"/>
          </a:xfrm>
          <a:prstGeom prst="rect">
            <a:avLst/>
          </a:prstGeom>
          <a:noFill/>
          <a:ln w="9525">
            <a:noFill/>
            <a:miter lim="800000"/>
            <a:headEnd/>
            <a:tailEnd/>
          </a:ln>
        </p:spPr>
      </p:pic>
      <p:pic>
        <p:nvPicPr>
          <p:cNvPr id="3077" name="Picture 5" descr="3"/>
          <p:cNvPicPr>
            <a:picLocks noChangeAspect="1" noChangeArrowheads="1"/>
          </p:cNvPicPr>
          <p:nvPr/>
        </p:nvPicPr>
        <p:blipFill>
          <a:blip r:embed="rId4"/>
          <a:srcRect/>
          <a:stretch>
            <a:fillRect/>
          </a:stretch>
        </p:blipFill>
        <p:spPr bwMode="auto">
          <a:xfrm>
            <a:off x="2643174" y="5429264"/>
            <a:ext cx="3857652" cy="28575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2792"/>
          </a:xfrm>
        </p:spPr>
        <p:txBody>
          <a:bodyPr>
            <a:normAutofit fontScale="90000"/>
          </a:bodyPr>
          <a:lstStyle/>
          <a:p>
            <a:pPr algn="r"/>
            <a:r>
              <a:rPr lang="ar-EG" sz="2200" b="1" dirty="0" smtClean="0"/>
              <a:t/>
            </a:r>
            <a:br>
              <a:rPr lang="ar-EG" sz="2200" b="1" dirty="0" smtClean="0"/>
            </a:br>
            <a:r>
              <a:rPr lang="ar-EG" sz="2200" b="1" dirty="0" smtClean="0"/>
              <a:t/>
            </a:r>
            <a:br>
              <a:rPr lang="ar-EG" sz="2200" b="1" dirty="0" smtClean="0"/>
            </a:br>
            <a:r>
              <a:rPr lang="ar-EG" sz="2200" b="1" dirty="0" smtClean="0"/>
              <a:t/>
            </a:r>
            <a:br>
              <a:rPr lang="ar-EG" sz="2200" b="1" dirty="0" smtClean="0"/>
            </a:br>
            <a:r>
              <a:rPr lang="ar-SA" sz="2200" b="1" dirty="0" smtClean="0"/>
              <a:t>فحينما </a:t>
            </a:r>
            <a:r>
              <a:rPr lang="ar-SA" sz="2200" b="1" dirty="0" smtClean="0"/>
              <a:t>يتأكسد عنصر يكون هناك عنصر آخر قد اختزل ، والأمر ببساطة أنه حينما يفقد عنصر بعضاً من الكتروناته فإن عنصراً آخر يأخذها ففي مثالنا :</a:t>
            </a:r>
            <a:r>
              <a:rPr lang="en-US" sz="2200" dirty="0" smtClean="0"/>
              <a:t/>
            </a:r>
            <a:br>
              <a:rPr lang="en-US" sz="2200" dirty="0" smtClean="0"/>
            </a:br>
            <a:r>
              <a:rPr lang="ar-SA" sz="2200" dirty="0" smtClean="0"/>
              <a:t/>
            </a:r>
            <a:br>
              <a:rPr lang="ar-SA" sz="2200" dirty="0" smtClean="0"/>
            </a:br>
            <a:r>
              <a:rPr lang="ar-SA" sz="2200" dirty="0" err="1" smtClean="0"/>
              <a:t>ذرات</a:t>
            </a:r>
            <a:r>
              <a:rPr lang="ar-SA" sz="2200" dirty="0" smtClean="0"/>
              <a:t> </a:t>
            </a:r>
            <a:r>
              <a:rPr lang="ar-SA" sz="2200" dirty="0" smtClean="0"/>
              <a:t>الصوديوم تفقد الإلكترونات ( أي أنها تتأكسد )</a:t>
            </a:r>
            <a:r>
              <a:rPr lang="en-US" sz="2200" dirty="0" smtClean="0"/>
              <a:t/>
            </a:r>
            <a:br>
              <a:rPr lang="en-US" sz="2200" dirty="0" smtClean="0"/>
            </a:br>
            <a:r>
              <a:rPr lang="ar-SA" sz="2200" dirty="0" err="1" smtClean="0"/>
              <a:t>وذرات</a:t>
            </a:r>
            <a:r>
              <a:rPr lang="ar-SA" sz="2200" dirty="0" smtClean="0"/>
              <a:t> </a:t>
            </a:r>
            <a:r>
              <a:rPr lang="ar-SA" sz="2200" dirty="0" err="1" smtClean="0"/>
              <a:t>الكلور</a:t>
            </a:r>
            <a:r>
              <a:rPr lang="ar-SA" sz="2200" dirty="0" smtClean="0"/>
              <a:t> تستقبلها ( أي أنها تُختزل ) </a:t>
            </a:r>
            <a:r>
              <a:rPr lang="ar-SA" dirty="0" smtClean="0"/>
              <a:t>.</a:t>
            </a:r>
            <a:r>
              <a:rPr lang="en-US" dirty="0" smtClean="0"/>
              <a:t/>
            </a:r>
            <a:br>
              <a:rPr lang="en-US" dirty="0" smtClean="0"/>
            </a:br>
            <a:endParaRPr lang="ar-EG" dirty="0"/>
          </a:p>
        </p:txBody>
      </p:sp>
      <p:sp>
        <p:nvSpPr>
          <p:cNvPr id="3" name="عنصر نائب للمحتوى 2"/>
          <p:cNvSpPr>
            <a:spLocks noGrp="1"/>
          </p:cNvSpPr>
          <p:nvPr>
            <p:ph idx="1"/>
          </p:nvPr>
        </p:nvSpPr>
        <p:spPr>
          <a:xfrm>
            <a:off x="457200" y="2500306"/>
            <a:ext cx="8229600" cy="3625857"/>
          </a:xfrm>
        </p:spPr>
        <p:txBody>
          <a:bodyPr>
            <a:normAutofit fontScale="92500" lnSpcReduction="20000"/>
          </a:bodyPr>
          <a:lstStyle/>
          <a:p>
            <a:r>
              <a:rPr lang="ar-SA" b="1" dirty="0" smtClean="0">
                <a:solidFill>
                  <a:schemeClr val="accent2"/>
                </a:solidFill>
              </a:rPr>
              <a:t>سؤال </a:t>
            </a:r>
            <a:r>
              <a:rPr lang="ar-EG" b="1" dirty="0" smtClean="0">
                <a:solidFill>
                  <a:schemeClr val="accent2"/>
                </a:solidFill>
              </a:rPr>
              <a:t>:</a:t>
            </a:r>
            <a:r>
              <a:rPr lang="ar-SA" dirty="0" smtClean="0"/>
              <a:t> </a:t>
            </a:r>
            <a:endParaRPr lang="en-US" dirty="0" smtClean="0"/>
          </a:p>
          <a:p>
            <a:r>
              <a:rPr lang="ar-SA" sz="2400" dirty="0" smtClean="0"/>
              <a:t>فيما يلي مجموعة من تفاعلات التأكسد </a:t>
            </a:r>
            <a:r>
              <a:rPr lang="ar-SA" sz="2400" dirty="0" err="1" smtClean="0"/>
              <a:t>والإختزال</a:t>
            </a:r>
            <a:r>
              <a:rPr lang="ar-SA" sz="2400" dirty="0" smtClean="0"/>
              <a:t> حدد لكل واحد منها العنصر الذي تأكسد والعنصر الذي اختزل مع التفسير في كل حالة </a:t>
            </a:r>
            <a:r>
              <a:rPr lang="ar-SA" sz="2400" dirty="0" smtClean="0"/>
              <a:t>.</a:t>
            </a:r>
          </a:p>
          <a:p>
            <a:pPr algn="l"/>
            <a:r>
              <a:rPr lang="en-US" dirty="0" smtClean="0"/>
              <a:t>A</a:t>
            </a:r>
          </a:p>
          <a:p>
            <a:pPr algn="l"/>
            <a:r>
              <a:rPr lang="en-US" dirty="0" smtClean="0"/>
              <a:t>B</a:t>
            </a:r>
          </a:p>
          <a:p>
            <a:pPr algn="l"/>
            <a:r>
              <a:rPr lang="en-US" dirty="0" smtClean="0"/>
              <a:t>C</a:t>
            </a:r>
          </a:p>
          <a:p>
            <a:pPr algn="l"/>
            <a:r>
              <a:rPr lang="en-US" dirty="0" smtClean="0"/>
              <a:t>D</a:t>
            </a:r>
          </a:p>
          <a:p>
            <a:pPr algn="l"/>
            <a:r>
              <a:rPr lang="en-US" dirty="0" smtClean="0"/>
              <a:t>E</a:t>
            </a:r>
          </a:p>
          <a:p>
            <a:pPr algn="l"/>
            <a:endParaRPr lang="ar-EG" dirty="0"/>
          </a:p>
        </p:txBody>
      </p:sp>
      <p:pic>
        <p:nvPicPr>
          <p:cNvPr id="4098" name="Picture 2" descr="4"/>
          <p:cNvPicPr>
            <a:picLocks noChangeAspect="1" noChangeArrowheads="1"/>
          </p:cNvPicPr>
          <p:nvPr/>
        </p:nvPicPr>
        <p:blipFill>
          <a:blip r:embed="rId2"/>
          <a:srcRect/>
          <a:stretch>
            <a:fillRect/>
          </a:stretch>
        </p:blipFill>
        <p:spPr bwMode="auto">
          <a:xfrm>
            <a:off x="1785918" y="1142984"/>
            <a:ext cx="4143404" cy="357190"/>
          </a:xfrm>
          <a:prstGeom prst="rect">
            <a:avLst/>
          </a:prstGeom>
          <a:noFill/>
          <a:ln w="9525">
            <a:noFill/>
            <a:miter lim="800000"/>
            <a:headEnd/>
            <a:tailEnd/>
          </a:ln>
        </p:spPr>
      </p:pic>
      <p:pic>
        <p:nvPicPr>
          <p:cNvPr id="4099" name="Picture 3" descr="taf6"/>
          <p:cNvPicPr>
            <a:picLocks noChangeAspect="1" noChangeArrowheads="1"/>
          </p:cNvPicPr>
          <p:nvPr/>
        </p:nvPicPr>
        <p:blipFill>
          <a:blip r:embed="rId3"/>
          <a:srcRect/>
          <a:stretch>
            <a:fillRect/>
          </a:stretch>
        </p:blipFill>
        <p:spPr bwMode="auto">
          <a:xfrm>
            <a:off x="1571604" y="3500438"/>
            <a:ext cx="3429024" cy="398463"/>
          </a:xfrm>
          <a:prstGeom prst="rect">
            <a:avLst/>
          </a:prstGeom>
          <a:noFill/>
          <a:ln w="9525">
            <a:noFill/>
            <a:miter lim="800000"/>
            <a:headEnd/>
            <a:tailEnd/>
          </a:ln>
        </p:spPr>
      </p:pic>
      <p:pic>
        <p:nvPicPr>
          <p:cNvPr id="4100" name="Picture 4" descr="taf7"/>
          <p:cNvPicPr>
            <a:picLocks noChangeAspect="1" noChangeArrowheads="1"/>
          </p:cNvPicPr>
          <p:nvPr/>
        </p:nvPicPr>
        <p:blipFill>
          <a:blip r:embed="rId4"/>
          <a:srcRect/>
          <a:stretch>
            <a:fillRect/>
          </a:stretch>
        </p:blipFill>
        <p:spPr bwMode="auto">
          <a:xfrm>
            <a:off x="1571604" y="4000504"/>
            <a:ext cx="3929090" cy="349250"/>
          </a:xfrm>
          <a:prstGeom prst="rect">
            <a:avLst/>
          </a:prstGeom>
          <a:noFill/>
          <a:ln w="9525">
            <a:noFill/>
            <a:miter lim="800000"/>
            <a:headEnd/>
            <a:tailEnd/>
          </a:ln>
        </p:spPr>
      </p:pic>
      <p:pic>
        <p:nvPicPr>
          <p:cNvPr id="4101" name="Picture 5" descr="taf8"/>
          <p:cNvPicPr>
            <a:picLocks noChangeAspect="1" noChangeArrowheads="1"/>
          </p:cNvPicPr>
          <p:nvPr/>
        </p:nvPicPr>
        <p:blipFill>
          <a:blip r:embed="rId5"/>
          <a:srcRect/>
          <a:stretch>
            <a:fillRect/>
          </a:stretch>
        </p:blipFill>
        <p:spPr bwMode="auto">
          <a:xfrm>
            <a:off x="1571604" y="4357694"/>
            <a:ext cx="3714776" cy="438150"/>
          </a:xfrm>
          <a:prstGeom prst="rect">
            <a:avLst/>
          </a:prstGeom>
          <a:noFill/>
          <a:ln w="9525">
            <a:noFill/>
            <a:miter lim="800000"/>
            <a:headEnd/>
            <a:tailEnd/>
          </a:ln>
        </p:spPr>
      </p:pic>
      <p:pic>
        <p:nvPicPr>
          <p:cNvPr id="4102" name="Picture 6" descr="taf9"/>
          <p:cNvPicPr>
            <a:picLocks noChangeAspect="1" noChangeArrowheads="1"/>
          </p:cNvPicPr>
          <p:nvPr/>
        </p:nvPicPr>
        <p:blipFill>
          <a:blip r:embed="rId6"/>
          <a:srcRect/>
          <a:stretch>
            <a:fillRect/>
          </a:stretch>
        </p:blipFill>
        <p:spPr bwMode="auto">
          <a:xfrm>
            <a:off x="1571604" y="4929198"/>
            <a:ext cx="3836988" cy="360363"/>
          </a:xfrm>
          <a:prstGeom prst="rect">
            <a:avLst/>
          </a:prstGeom>
          <a:noFill/>
          <a:ln w="9525">
            <a:noFill/>
            <a:miter lim="800000"/>
            <a:headEnd/>
            <a:tailEnd/>
          </a:ln>
        </p:spPr>
      </p:pic>
      <p:pic>
        <p:nvPicPr>
          <p:cNvPr id="4103" name="Picture 7" descr="taf10"/>
          <p:cNvPicPr>
            <a:picLocks noChangeAspect="1" noChangeArrowheads="1"/>
          </p:cNvPicPr>
          <p:nvPr/>
        </p:nvPicPr>
        <p:blipFill>
          <a:blip r:embed="rId7"/>
          <a:srcRect/>
          <a:stretch>
            <a:fillRect/>
          </a:stretch>
        </p:blipFill>
        <p:spPr bwMode="auto">
          <a:xfrm>
            <a:off x="1500166" y="5429264"/>
            <a:ext cx="3798888" cy="31591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25602"/>
          </a:xfrm>
        </p:spPr>
        <p:txBody>
          <a:bodyPr>
            <a:normAutofit/>
          </a:bodyPr>
          <a:lstStyle/>
          <a:p>
            <a:pPr algn="r"/>
            <a:r>
              <a:rPr lang="ar-EG" sz="2400" dirty="0" smtClean="0"/>
              <a:t>تطلق عبارة التأكسد </a:t>
            </a:r>
            <a:r>
              <a:rPr lang="en-US" sz="2400" dirty="0" smtClean="0"/>
              <a:t>Oxidation</a:t>
            </a:r>
            <a:r>
              <a:rPr lang="ar-EG" sz="2400" dirty="0" smtClean="0"/>
              <a:t> على فقد الإلكترونات "زيادة رقم التأكسد" أما الاختزال </a:t>
            </a:r>
            <a:r>
              <a:rPr lang="en-US" sz="2400" dirty="0" smtClean="0"/>
              <a:t>Reduction</a:t>
            </a:r>
            <a:r>
              <a:rPr lang="ar-EG" sz="2400" dirty="0" smtClean="0"/>
              <a:t> فهو عملية اكتساب الإلكترونات (</a:t>
            </a:r>
            <a:r>
              <a:rPr lang="ar-EG" sz="2400" dirty="0" err="1" smtClean="0"/>
              <a:t>أى</a:t>
            </a:r>
            <a:r>
              <a:rPr lang="ar-EG" sz="2400" dirty="0" smtClean="0"/>
              <a:t> انخفاض رقم التأكسد). ولا يمكن أن تحدث عملية التأكسد دون أن </a:t>
            </a:r>
            <a:r>
              <a:rPr lang="ar-EG" sz="2400" dirty="0" err="1" smtClean="0"/>
              <a:t>يصحبها</a:t>
            </a:r>
            <a:r>
              <a:rPr lang="ar-EG" sz="2400" dirty="0" smtClean="0"/>
              <a:t> عملية اختزال، ولذلك يستعمل </a:t>
            </a:r>
            <a:r>
              <a:rPr lang="ar-EG" sz="2400" dirty="0" err="1" smtClean="0"/>
              <a:t>الإصطلاح</a:t>
            </a:r>
            <a:r>
              <a:rPr lang="ar-EG" sz="2400" dirty="0" smtClean="0"/>
              <a:t> </a:t>
            </a:r>
            <a:r>
              <a:rPr lang="en-US" sz="2400" dirty="0" err="1" smtClean="0"/>
              <a:t>Redox</a:t>
            </a:r>
            <a:r>
              <a:rPr lang="ar-EG" sz="2400" dirty="0" smtClean="0"/>
              <a:t> للدلالة على </a:t>
            </a:r>
            <a:r>
              <a:rPr lang="ar-EG" sz="2400" dirty="0" err="1" smtClean="0"/>
              <a:t>عمليتى</a:t>
            </a:r>
            <a:r>
              <a:rPr lang="ar-EG" sz="2400" dirty="0" smtClean="0"/>
              <a:t> التأكسد والاختزال.</a:t>
            </a:r>
            <a:endParaRPr lang="ar-EG" sz="2400" dirty="0"/>
          </a:p>
        </p:txBody>
      </p:sp>
      <p:sp>
        <p:nvSpPr>
          <p:cNvPr id="3" name="عنصر نائب للمحتوى 2"/>
          <p:cNvSpPr>
            <a:spLocks noGrp="1"/>
          </p:cNvSpPr>
          <p:nvPr>
            <p:ph idx="1"/>
          </p:nvPr>
        </p:nvSpPr>
        <p:spPr>
          <a:xfrm>
            <a:off x="457200" y="2000240"/>
            <a:ext cx="8229600" cy="4500594"/>
          </a:xfrm>
        </p:spPr>
        <p:txBody>
          <a:bodyPr>
            <a:normAutofit fontScale="70000" lnSpcReduction="20000"/>
          </a:bodyPr>
          <a:lstStyle/>
          <a:p>
            <a:r>
              <a:rPr lang="ar-EG" sz="4000" b="1" dirty="0" smtClean="0">
                <a:solidFill>
                  <a:schemeClr val="accent2"/>
                </a:solidFill>
              </a:rPr>
              <a:t>رقم التأكسد  </a:t>
            </a:r>
            <a:r>
              <a:rPr lang="en-US" sz="4000" b="1" dirty="0" smtClean="0">
                <a:solidFill>
                  <a:schemeClr val="accent2"/>
                </a:solidFill>
              </a:rPr>
              <a:t>Oxidation Number</a:t>
            </a:r>
            <a:r>
              <a:rPr lang="ar-EG" b="1" dirty="0" smtClean="0"/>
              <a:t>:</a:t>
            </a:r>
            <a:endParaRPr lang="en-US" dirty="0" smtClean="0"/>
          </a:p>
          <a:p>
            <a:r>
              <a:rPr lang="ar-EG" dirty="0" smtClean="0"/>
              <a:t>	يعرف رقم التأكسد لذرة بأنه عدد يمثل الشحنة الكهربائية </a:t>
            </a:r>
            <a:r>
              <a:rPr lang="ar-EG" dirty="0" err="1" smtClean="0"/>
              <a:t>التى</a:t>
            </a:r>
            <a:r>
              <a:rPr lang="ar-EG" dirty="0" smtClean="0"/>
              <a:t> تحملها هذه الذرة عندما توزع الإلكترونات </a:t>
            </a:r>
            <a:r>
              <a:rPr lang="ar-EG" dirty="0" err="1" smtClean="0"/>
              <a:t>فى</a:t>
            </a:r>
            <a:r>
              <a:rPr lang="ar-EG" dirty="0" smtClean="0"/>
              <a:t> مركب ما بين </a:t>
            </a:r>
            <a:r>
              <a:rPr lang="ar-EG" dirty="0" err="1" smtClean="0"/>
              <a:t>ذراته</a:t>
            </a:r>
            <a:r>
              <a:rPr lang="ar-EG" dirty="0" smtClean="0"/>
              <a:t> بطريقة معينة.</a:t>
            </a:r>
            <a:endParaRPr lang="en-US" dirty="0" smtClean="0"/>
          </a:p>
          <a:p>
            <a:r>
              <a:rPr lang="ar-EG" dirty="0" smtClean="0"/>
              <a:t>	وفكرة رقم التأكسد تعطى تعريفا بسيطا يخص تكافؤ العناصر المختلفة </a:t>
            </a:r>
            <a:r>
              <a:rPr lang="ar-EG" dirty="0" err="1" smtClean="0"/>
              <a:t>فى</a:t>
            </a:r>
            <a:r>
              <a:rPr lang="ar-EG" dirty="0" smtClean="0"/>
              <a:t> المركبات دون الرجوع إلى تفصيلات تركيبها </a:t>
            </a:r>
            <a:r>
              <a:rPr lang="ar-EG" dirty="0" err="1" smtClean="0"/>
              <a:t>الإلكترونى</a:t>
            </a:r>
            <a:r>
              <a:rPr lang="ar-EG" dirty="0" smtClean="0"/>
              <a:t> – كما أن لرقم التأكسد فائدته لأنه أساس الطريقة المتبعة لوزن وضبط المعادلات الخاصة بتفاعلات التأكسد والاختزال.</a:t>
            </a:r>
            <a:endParaRPr lang="en-US" dirty="0" smtClean="0"/>
          </a:p>
          <a:p>
            <a:r>
              <a:rPr lang="ar-EG" dirty="0" smtClean="0"/>
              <a:t>	ويمكن معرفة رقم التأكسد كل ذرة </a:t>
            </a:r>
            <a:r>
              <a:rPr lang="ar-EG" dirty="0" err="1" smtClean="0"/>
              <a:t>فى</a:t>
            </a:r>
            <a:r>
              <a:rPr lang="ar-EG" dirty="0" smtClean="0"/>
              <a:t> مادة ما بتطبيق عدد قليل من القواعد البسيطة نوجزها فيما </a:t>
            </a:r>
            <a:r>
              <a:rPr lang="ar-EG" dirty="0" err="1" smtClean="0"/>
              <a:t>يلى</a:t>
            </a:r>
            <a:r>
              <a:rPr lang="ar-EG" dirty="0" smtClean="0"/>
              <a:t>:</a:t>
            </a:r>
            <a:endParaRPr lang="en-US" dirty="0" smtClean="0"/>
          </a:p>
          <a:p>
            <a:pPr lvl="0"/>
            <a:r>
              <a:rPr lang="ar-EG" b="1" dirty="0" smtClean="0">
                <a:solidFill>
                  <a:schemeClr val="accent2"/>
                </a:solidFill>
              </a:rPr>
              <a:t>1-</a:t>
            </a:r>
            <a:r>
              <a:rPr lang="ar-EG" dirty="0" smtClean="0"/>
              <a:t> رقم </a:t>
            </a:r>
            <a:r>
              <a:rPr lang="ar-EG" dirty="0" smtClean="0"/>
              <a:t>تأكسد ذرة الأيدروجين (+1) فيما عدا </a:t>
            </a:r>
            <a:r>
              <a:rPr lang="ar-EG" dirty="0" err="1" smtClean="0"/>
              <a:t>الأيدريدات</a:t>
            </a:r>
            <a:r>
              <a:rPr lang="ar-EG" dirty="0" smtClean="0"/>
              <a:t> (</a:t>
            </a:r>
            <a:r>
              <a:rPr lang="ar-EG" dirty="0" err="1" smtClean="0"/>
              <a:t>الأيدريد</a:t>
            </a:r>
            <a:r>
              <a:rPr lang="ar-EG" dirty="0" smtClean="0"/>
              <a:t> ناتج من اتحاد </a:t>
            </a:r>
            <a:r>
              <a:rPr lang="ar-EG" dirty="0" err="1" smtClean="0"/>
              <a:t>الايدروجين</a:t>
            </a:r>
            <a:r>
              <a:rPr lang="ar-EG" dirty="0" smtClean="0"/>
              <a:t> مع فلز مثل </a:t>
            </a:r>
            <a:r>
              <a:rPr lang="ar-EG" dirty="0" err="1" smtClean="0"/>
              <a:t>أيدريد</a:t>
            </a:r>
            <a:r>
              <a:rPr lang="ar-EG" dirty="0" smtClean="0"/>
              <a:t> الصوديوم: </a:t>
            </a:r>
            <a:r>
              <a:rPr lang="en-US" dirty="0" err="1" smtClean="0"/>
              <a:t>NaH</a:t>
            </a:r>
            <a:r>
              <a:rPr lang="ar-EG" dirty="0" smtClean="0"/>
              <a:t> </a:t>
            </a:r>
            <a:r>
              <a:rPr lang="ar-EG" dirty="0" err="1" smtClean="0"/>
              <a:t>وأيدريد</a:t>
            </a:r>
            <a:r>
              <a:rPr lang="ar-EG" dirty="0" smtClean="0"/>
              <a:t> الكالسيوم </a:t>
            </a:r>
            <a:r>
              <a:rPr lang="en-US" dirty="0" smtClean="0"/>
              <a:t>(CaH</a:t>
            </a:r>
            <a:r>
              <a:rPr lang="en-US" baseline="-25000" dirty="0" smtClean="0"/>
              <a:t>2</a:t>
            </a:r>
            <a:r>
              <a:rPr lang="en-US" dirty="0" smtClean="0"/>
              <a:t>)</a:t>
            </a:r>
            <a:r>
              <a:rPr lang="ar-EG" dirty="0" smtClean="0"/>
              <a:t> فيكون رقم التأكسد الأيدروجين (-1).</a:t>
            </a:r>
            <a:endParaRPr lang="en-US" dirty="0" smtClean="0"/>
          </a:p>
          <a:p>
            <a:pPr lvl="0"/>
            <a:r>
              <a:rPr lang="ar-EG" b="1" dirty="0" smtClean="0">
                <a:solidFill>
                  <a:schemeClr val="accent2"/>
                </a:solidFill>
              </a:rPr>
              <a:t>2-</a:t>
            </a:r>
            <a:r>
              <a:rPr lang="ar-EG" dirty="0" smtClean="0"/>
              <a:t> رقم </a:t>
            </a:r>
            <a:r>
              <a:rPr lang="ar-EG" dirty="0" smtClean="0"/>
              <a:t>تأكسد ذرة الأكسجين (-2) فيما عدا فوق </a:t>
            </a:r>
            <a:r>
              <a:rPr lang="ar-EG" dirty="0" err="1" smtClean="0"/>
              <a:t>الأكاسيد</a:t>
            </a:r>
            <a:r>
              <a:rPr lang="ar-EG" dirty="0" smtClean="0"/>
              <a:t> (مثل فوق أكسيد الأيدروجين: </a:t>
            </a:r>
            <a:r>
              <a:rPr lang="en-US" dirty="0" smtClean="0"/>
              <a:t>H</a:t>
            </a:r>
            <a:r>
              <a:rPr lang="en-US" baseline="-25000" dirty="0" smtClean="0"/>
              <a:t>2</a:t>
            </a:r>
            <a:r>
              <a:rPr lang="en-US" dirty="0" smtClean="0"/>
              <a:t>O</a:t>
            </a:r>
            <a:r>
              <a:rPr lang="en-US" baseline="-25000" dirty="0" smtClean="0"/>
              <a:t>2</a:t>
            </a:r>
            <a:r>
              <a:rPr lang="ar-EG" dirty="0" smtClean="0"/>
              <a:t>) فيكون رقم تأكسد الأكسجين (-1).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25734"/>
          </a:xfrm>
        </p:spPr>
        <p:txBody>
          <a:bodyPr>
            <a:normAutofit fontScale="90000"/>
          </a:bodyPr>
          <a:lstStyle/>
          <a:p>
            <a:pPr lvl="0" algn="r"/>
            <a:r>
              <a:rPr lang="ar-EG" sz="3100" dirty="0" smtClean="0">
                <a:solidFill>
                  <a:schemeClr val="accent2"/>
                </a:solidFill>
              </a:rPr>
              <a:t>3-</a:t>
            </a:r>
            <a:r>
              <a:rPr lang="ar-EG" sz="2400" dirty="0" smtClean="0"/>
              <a:t> رقم </a:t>
            </a:r>
            <a:r>
              <a:rPr lang="ar-EG" sz="2400" dirty="0" smtClean="0"/>
              <a:t>تأكسد </a:t>
            </a:r>
            <a:r>
              <a:rPr lang="ar-EG" sz="2400" dirty="0" err="1" smtClean="0"/>
              <a:t>الهالوجين</a:t>
            </a:r>
            <a:r>
              <a:rPr lang="ar-EG" sz="2400" dirty="0" smtClean="0"/>
              <a:t> </a:t>
            </a:r>
            <a:r>
              <a:rPr lang="ar-EG" sz="2400" dirty="0" err="1" smtClean="0"/>
              <a:t>فى</a:t>
            </a:r>
            <a:r>
              <a:rPr lang="ar-EG" sz="2400" dirty="0" smtClean="0"/>
              <a:t> </a:t>
            </a:r>
            <a:r>
              <a:rPr lang="ar-EG" sz="2400" dirty="0" err="1" smtClean="0"/>
              <a:t>الهاليدات</a:t>
            </a:r>
            <a:r>
              <a:rPr lang="ar-EG" sz="2400" dirty="0" smtClean="0"/>
              <a:t> يساوى (-1) مثل:</a:t>
            </a:r>
            <a:r>
              <a:rPr lang="en-US" sz="2400" dirty="0" smtClean="0"/>
              <a:t/>
            </a:r>
            <a:br>
              <a:rPr lang="en-US" sz="2400" dirty="0" smtClean="0"/>
            </a:br>
            <a:r>
              <a:rPr lang="en-US" sz="2400" dirty="0" smtClean="0"/>
              <a:t>(</a:t>
            </a:r>
            <a:r>
              <a:rPr lang="en-US" sz="2400" dirty="0" err="1" smtClean="0"/>
              <a:t>Cl</a:t>
            </a:r>
            <a:r>
              <a:rPr lang="en-US" sz="2400" dirty="0" smtClean="0"/>
              <a:t>) -</a:t>
            </a:r>
            <a:r>
              <a:rPr lang="ar-EG" sz="2400" dirty="0" smtClean="0"/>
              <a:t>  </a:t>
            </a:r>
            <a:r>
              <a:rPr lang="ar-EG" sz="2400" dirty="0" err="1" smtClean="0"/>
              <a:t>الكلوريد</a:t>
            </a:r>
            <a:r>
              <a:rPr lang="ar-EG" sz="2400" dirty="0" smtClean="0"/>
              <a:t> 	</a:t>
            </a:r>
            <a:r>
              <a:rPr lang="en-US" sz="2400" dirty="0" smtClean="0"/>
              <a:t>- (Br)</a:t>
            </a:r>
            <a:r>
              <a:rPr lang="ar-EG" sz="2400" dirty="0" smtClean="0"/>
              <a:t>	</a:t>
            </a:r>
            <a:r>
              <a:rPr lang="ar-EG" sz="2400" dirty="0" err="1" smtClean="0"/>
              <a:t>البروميد</a:t>
            </a:r>
            <a:r>
              <a:rPr lang="ar-EG" sz="2400" dirty="0" smtClean="0"/>
              <a:t>   - </a:t>
            </a:r>
            <a:r>
              <a:rPr lang="en-US" sz="2400" dirty="0" smtClean="0"/>
              <a:t>(I)</a:t>
            </a:r>
            <a:r>
              <a:rPr lang="ar-EG" sz="2400" dirty="0" smtClean="0"/>
              <a:t> </a:t>
            </a:r>
            <a:r>
              <a:rPr lang="ar-EG" sz="2400" dirty="0" err="1" smtClean="0"/>
              <a:t>اليوديد</a:t>
            </a:r>
            <a:r>
              <a:rPr lang="ar-EG" sz="2400" dirty="0" smtClean="0"/>
              <a:t>	</a:t>
            </a:r>
            <a:r>
              <a:rPr lang="ar-EG" sz="2400" dirty="0" smtClean="0"/>
              <a:t>- </a:t>
            </a:r>
            <a:r>
              <a:rPr lang="en-US" sz="2400" dirty="0" smtClean="0"/>
              <a:t>(F)</a:t>
            </a:r>
            <a:r>
              <a:rPr lang="ar-EG" sz="2400" dirty="0" smtClean="0"/>
              <a:t> </a:t>
            </a:r>
            <a:r>
              <a:rPr lang="ar-EG" sz="2400" dirty="0" err="1" smtClean="0"/>
              <a:t>الفلوريد</a:t>
            </a:r>
            <a:r>
              <a:rPr lang="en-US" sz="2400" dirty="0" smtClean="0"/>
              <a:t/>
            </a:r>
            <a:br>
              <a:rPr lang="en-US" sz="2400" dirty="0" smtClean="0"/>
            </a:br>
            <a:r>
              <a:rPr lang="ar-EG" sz="2700" b="1" dirty="0" smtClean="0">
                <a:solidFill>
                  <a:schemeClr val="accent2"/>
                </a:solidFill>
              </a:rPr>
              <a:t>4-</a:t>
            </a:r>
            <a:r>
              <a:rPr lang="ar-EG" sz="2400" dirty="0" smtClean="0"/>
              <a:t> رقم </a:t>
            </a:r>
            <a:r>
              <a:rPr lang="ar-EG" sz="2400" dirty="0" smtClean="0"/>
              <a:t>تأكسد الأيون يساوى شحنته فمثلا رقم تأكسد أيون </a:t>
            </a:r>
            <a:r>
              <a:rPr lang="ar-EG" sz="2400" dirty="0" err="1" smtClean="0"/>
              <a:t>النترات</a:t>
            </a:r>
            <a:r>
              <a:rPr lang="ar-EG" sz="2400" dirty="0" smtClean="0"/>
              <a:t> </a:t>
            </a:r>
            <a:r>
              <a:rPr lang="en-US" sz="2400" dirty="0" smtClean="0"/>
              <a:t>NO</a:t>
            </a:r>
            <a:r>
              <a:rPr lang="en-US" sz="2400" baseline="-25000" dirty="0" smtClean="0"/>
              <a:t>3</a:t>
            </a:r>
            <a:r>
              <a:rPr lang="en-US" sz="2400" baseline="30000" dirty="0" smtClean="0"/>
              <a:t>-</a:t>
            </a:r>
            <a:r>
              <a:rPr lang="en-US" sz="2400" dirty="0" smtClean="0"/>
              <a:t/>
            </a:r>
            <a:br>
              <a:rPr lang="en-US" sz="2400" dirty="0" smtClean="0"/>
            </a:br>
            <a:r>
              <a:rPr lang="en-US" sz="2400" dirty="0" smtClean="0"/>
              <a:t> </a:t>
            </a:r>
            <a:r>
              <a:rPr lang="ar-EG" sz="2400" dirty="0" smtClean="0"/>
              <a:t>و الكبريتات</a:t>
            </a:r>
            <a:r>
              <a:rPr lang="en-US" sz="2400" dirty="0" smtClean="0"/>
              <a:t>SO</a:t>
            </a:r>
            <a:r>
              <a:rPr lang="en-US" sz="2400" baseline="-25000" dirty="0" smtClean="0"/>
              <a:t>4</a:t>
            </a:r>
            <a:r>
              <a:rPr lang="en-US" sz="2400" baseline="30000" dirty="0" smtClean="0"/>
              <a:t>= </a:t>
            </a:r>
            <a:r>
              <a:rPr lang="en-US" sz="2400" dirty="0" smtClean="0"/>
              <a:t>  </a:t>
            </a:r>
            <a:r>
              <a:rPr lang="ar-EG" sz="2400" dirty="0" smtClean="0"/>
              <a:t>والفوسفات </a:t>
            </a:r>
            <a:r>
              <a:rPr lang="en-US" sz="2400" dirty="0" smtClean="0"/>
              <a:t>PO</a:t>
            </a:r>
            <a:r>
              <a:rPr lang="en-US" sz="2400" baseline="-25000" dirty="0" smtClean="0"/>
              <a:t>4</a:t>
            </a:r>
            <a:r>
              <a:rPr lang="en-US" sz="2400" baseline="30000" dirty="0" smtClean="0"/>
              <a:t>-3</a:t>
            </a:r>
            <a:r>
              <a:rPr lang="en-US" sz="2400" dirty="0" smtClean="0"/>
              <a:t>  </a:t>
            </a:r>
            <a:r>
              <a:rPr lang="ar-EG" sz="2400" dirty="0" smtClean="0"/>
              <a:t>يساوى  (-1)، (-2)  ، (-3) على الترتيب.</a:t>
            </a:r>
            <a:r>
              <a:rPr lang="en-US" sz="2400" dirty="0" smtClean="0"/>
              <a:t/>
            </a:r>
            <a:br>
              <a:rPr lang="en-US" sz="2400" dirty="0" smtClean="0"/>
            </a:br>
            <a:r>
              <a:rPr lang="ar-EG" sz="3100" b="1" dirty="0" smtClean="0">
                <a:solidFill>
                  <a:schemeClr val="accent2"/>
                </a:solidFill>
              </a:rPr>
              <a:t>5-</a:t>
            </a:r>
            <a:r>
              <a:rPr lang="ar-EG" sz="2400" dirty="0" smtClean="0"/>
              <a:t> رقم </a:t>
            </a:r>
            <a:r>
              <a:rPr lang="ar-EG" sz="2400" dirty="0" smtClean="0"/>
              <a:t>تأكسد العنصر </a:t>
            </a:r>
            <a:r>
              <a:rPr lang="ar-EG" sz="2400" dirty="0" err="1" smtClean="0"/>
              <a:t>فى</a:t>
            </a:r>
            <a:r>
              <a:rPr lang="ar-EG" sz="2400" dirty="0" smtClean="0"/>
              <a:t> حالته المنفردة يساوى صفر.</a:t>
            </a:r>
            <a:r>
              <a:rPr lang="en-US" sz="2400" dirty="0" smtClean="0"/>
              <a:t/>
            </a:r>
            <a:br>
              <a:rPr lang="en-US" sz="2400" dirty="0" smtClean="0"/>
            </a:br>
            <a:r>
              <a:rPr lang="ar-EG" sz="2700" b="1" dirty="0" smtClean="0">
                <a:solidFill>
                  <a:schemeClr val="accent2"/>
                </a:solidFill>
              </a:rPr>
              <a:t>6-</a:t>
            </a:r>
            <a:r>
              <a:rPr lang="ar-EG" sz="2400" dirty="0" smtClean="0"/>
              <a:t> مجموع </a:t>
            </a:r>
            <a:r>
              <a:rPr lang="ar-EG" sz="2400" dirty="0" smtClean="0"/>
              <a:t>أرقام تأكسد العناصر المكونة </a:t>
            </a:r>
            <a:r>
              <a:rPr lang="ar-EG" sz="2400" dirty="0" err="1" smtClean="0"/>
              <a:t>للجزيئى</a:t>
            </a:r>
            <a:r>
              <a:rPr lang="ar-EG" sz="2400" dirty="0" smtClean="0"/>
              <a:t> يساوى صفر.</a:t>
            </a:r>
            <a:r>
              <a:rPr lang="en-US" sz="2400" dirty="0" smtClean="0"/>
              <a:t/>
            </a:r>
            <a:br>
              <a:rPr lang="en-US" sz="2400" dirty="0" smtClean="0"/>
            </a:br>
            <a:r>
              <a:rPr lang="ar-EG" sz="3100" b="1" dirty="0" smtClean="0">
                <a:solidFill>
                  <a:schemeClr val="accent2"/>
                </a:solidFill>
              </a:rPr>
              <a:t>7-</a:t>
            </a:r>
            <a:r>
              <a:rPr lang="ar-EG" sz="2400" dirty="0" smtClean="0"/>
              <a:t> يكون </a:t>
            </a:r>
            <a:r>
              <a:rPr lang="ar-EG" sz="2400" dirty="0" smtClean="0"/>
              <a:t>رقم تأكسد كل من الصوديوم </a:t>
            </a:r>
            <a:r>
              <a:rPr lang="ar-EG" sz="2400" dirty="0" err="1" smtClean="0"/>
              <a:t>والبوتاسيوم</a:t>
            </a:r>
            <a:r>
              <a:rPr lang="ar-EG" sz="2400" dirty="0" smtClean="0"/>
              <a:t> </a:t>
            </a:r>
            <a:r>
              <a:rPr lang="ar-EG" sz="2400" dirty="0" err="1" smtClean="0"/>
              <a:t>فى</a:t>
            </a:r>
            <a:r>
              <a:rPr lang="ar-EG" sz="2400" dirty="0" smtClean="0"/>
              <a:t> جميع مركباتهما مساويا (+1).</a:t>
            </a:r>
            <a:r>
              <a:rPr lang="en-US" sz="2400" dirty="0" smtClean="0"/>
              <a:t/>
            </a:r>
            <a:br>
              <a:rPr lang="en-US" sz="2400" dirty="0" smtClean="0"/>
            </a:br>
            <a:endParaRPr lang="ar-EG" sz="2400" dirty="0"/>
          </a:p>
        </p:txBody>
      </p:sp>
      <p:sp>
        <p:nvSpPr>
          <p:cNvPr id="3" name="عنصر نائب للمحتوى 2"/>
          <p:cNvSpPr>
            <a:spLocks noGrp="1"/>
          </p:cNvSpPr>
          <p:nvPr>
            <p:ph idx="1"/>
          </p:nvPr>
        </p:nvSpPr>
        <p:spPr>
          <a:xfrm>
            <a:off x="457200" y="3000372"/>
            <a:ext cx="8229600" cy="3125791"/>
          </a:xfrm>
        </p:spPr>
        <p:txBody>
          <a:bodyPr>
            <a:normAutofit fontScale="77500" lnSpcReduction="20000"/>
          </a:bodyPr>
          <a:lstStyle/>
          <a:p>
            <a:pPr lvl="0"/>
            <a:r>
              <a:rPr lang="ar-EG" b="1" dirty="0" smtClean="0">
                <a:solidFill>
                  <a:schemeClr val="accent2"/>
                </a:solidFill>
              </a:rPr>
              <a:t>8-</a:t>
            </a:r>
            <a:r>
              <a:rPr lang="ar-EG" dirty="0" smtClean="0"/>
              <a:t> </a:t>
            </a:r>
            <a:r>
              <a:rPr lang="ar-EG" dirty="0" err="1" smtClean="0"/>
              <a:t>فى</a:t>
            </a:r>
            <a:r>
              <a:rPr lang="ar-EG" dirty="0" smtClean="0"/>
              <a:t> </a:t>
            </a:r>
            <a:r>
              <a:rPr lang="ar-EG" dirty="0" smtClean="0"/>
              <a:t>جميع </a:t>
            </a:r>
            <a:r>
              <a:rPr lang="ar-EG" dirty="0" err="1" smtClean="0"/>
              <a:t>الكبريتورات</a:t>
            </a:r>
            <a:r>
              <a:rPr lang="ar-EG" dirty="0" smtClean="0"/>
              <a:t> (</a:t>
            </a:r>
            <a:r>
              <a:rPr lang="ar-EG" dirty="0" err="1" smtClean="0"/>
              <a:t>الكبريتيدات</a:t>
            </a:r>
            <a:r>
              <a:rPr lang="ar-EG" dirty="0" smtClean="0"/>
              <a:t>) يكون رقم تأكسد الكبريت (-2) مع ملاحظة أن رقم تأكسد الكبريت لا يساوى (-2) </a:t>
            </a:r>
            <a:r>
              <a:rPr lang="ar-EG" dirty="0" err="1" smtClean="0"/>
              <a:t>فى</a:t>
            </a:r>
            <a:r>
              <a:rPr lang="ar-EG" dirty="0" smtClean="0"/>
              <a:t> المركبات الكبريتية الأخرى مثل </a:t>
            </a:r>
            <a:r>
              <a:rPr lang="ar-EG" dirty="0" err="1" smtClean="0"/>
              <a:t>أكاسيد</a:t>
            </a:r>
            <a:r>
              <a:rPr lang="ar-EG" dirty="0" smtClean="0"/>
              <a:t> الكبريت والكبريتات ... الخ</a:t>
            </a:r>
            <a:r>
              <a:rPr lang="ar-EG" dirty="0" smtClean="0"/>
              <a:t>.</a:t>
            </a:r>
          </a:p>
          <a:p>
            <a:pPr lvl="0"/>
            <a:endParaRPr lang="en-US" dirty="0" smtClean="0"/>
          </a:p>
          <a:p>
            <a:r>
              <a:rPr lang="ar-EG" dirty="0" smtClean="0"/>
              <a:t>	لرقم التأكسد أهميته الكبرى </a:t>
            </a:r>
            <a:r>
              <a:rPr lang="ar-EG" dirty="0" err="1" smtClean="0"/>
              <a:t>فى</a:t>
            </a:r>
            <a:r>
              <a:rPr lang="ar-EG" dirty="0" smtClean="0"/>
              <a:t> الكيمياء حيث يمكن استنتاج نوع التفاعل وذلك بالرجوع إلى رقم التأكسد للعناصر المختلفة قبل وبعد التفاعل. ولا يحدث </a:t>
            </a:r>
            <a:r>
              <a:rPr lang="ar-EG" dirty="0" err="1" smtClean="0"/>
              <a:t>أى</a:t>
            </a:r>
            <a:r>
              <a:rPr lang="ar-EG" dirty="0" smtClean="0"/>
              <a:t> تغير </a:t>
            </a:r>
            <a:r>
              <a:rPr lang="ar-EG" dirty="0" err="1" smtClean="0"/>
              <a:t>فى</a:t>
            </a:r>
            <a:r>
              <a:rPr lang="ar-EG" dirty="0" smtClean="0"/>
              <a:t> رقم تأكسد العناصر </a:t>
            </a:r>
            <a:r>
              <a:rPr lang="ar-EG" dirty="0" err="1" smtClean="0"/>
              <a:t>فى</a:t>
            </a:r>
            <a:r>
              <a:rPr lang="ar-EG" dirty="0" smtClean="0"/>
              <a:t> التفاعلات من نوع الحموضة والقلوية أو الترسيب أو تفاعلات التبادل المزدوج بوجه عام ويقتصر التغير </a:t>
            </a:r>
            <a:r>
              <a:rPr lang="ar-EG" dirty="0" err="1" smtClean="0"/>
              <a:t>فى</a:t>
            </a:r>
            <a:r>
              <a:rPr lang="ar-EG" dirty="0" smtClean="0"/>
              <a:t> رقم التأكسد على تفاعلات التأكسد والاختزال.</a:t>
            </a:r>
            <a:endParaRPr lang="en-US" dirty="0" smtClean="0"/>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rmAutofit/>
          </a:bodyPr>
          <a:lstStyle/>
          <a:p>
            <a:pPr algn="r"/>
            <a:r>
              <a:rPr lang="ar-EG" sz="2800" b="1" dirty="0" smtClean="0"/>
              <a:t>ويلاحظ أن رقم تأكسد الذرة الواحدة قد يختلف من مركب إلى آخر</a:t>
            </a:r>
            <a:r>
              <a:rPr lang="ar-EG" sz="2800" dirty="0" smtClean="0"/>
              <a:t>.</a:t>
            </a:r>
            <a:endParaRPr lang="ar-EG" sz="2800" dirty="0"/>
          </a:p>
        </p:txBody>
      </p:sp>
      <p:sp>
        <p:nvSpPr>
          <p:cNvPr id="3" name="عنصر نائب للمحتوى 2"/>
          <p:cNvSpPr>
            <a:spLocks noGrp="1"/>
          </p:cNvSpPr>
          <p:nvPr>
            <p:ph idx="1"/>
          </p:nvPr>
        </p:nvSpPr>
        <p:spPr>
          <a:xfrm>
            <a:off x="457200" y="928670"/>
            <a:ext cx="8229600" cy="5572164"/>
          </a:xfrm>
        </p:spPr>
        <p:txBody>
          <a:bodyPr>
            <a:normAutofit/>
          </a:bodyPr>
          <a:lstStyle/>
          <a:p>
            <a:r>
              <a:rPr lang="ar-EG" sz="2400" dirty="0" smtClean="0"/>
              <a:t>** فمثلا يمكن حساب رقم تأكسد الكربون </a:t>
            </a:r>
            <a:r>
              <a:rPr lang="ar-EG" sz="2400" dirty="0" err="1" smtClean="0"/>
              <a:t>فى</a:t>
            </a:r>
            <a:r>
              <a:rPr lang="ar-EG" sz="2400" dirty="0" smtClean="0"/>
              <a:t> مركبات الميثان </a:t>
            </a:r>
            <a:r>
              <a:rPr lang="en-US" sz="2400" dirty="0" smtClean="0"/>
              <a:t>(CH</a:t>
            </a:r>
            <a:r>
              <a:rPr lang="en-US" sz="2400" baseline="-25000" dirty="0" smtClean="0"/>
              <a:t>4</a:t>
            </a:r>
            <a:r>
              <a:rPr lang="en-US" sz="2400" dirty="0" smtClean="0"/>
              <a:t>)</a:t>
            </a:r>
            <a:r>
              <a:rPr lang="ar-EG" sz="2400" dirty="0" smtClean="0"/>
              <a:t>، </a:t>
            </a:r>
            <a:r>
              <a:rPr lang="ar-EG" sz="2400" dirty="0" err="1" smtClean="0"/>
              <a:t>كلوريد</a:t>
            </a:r>
            <a:r>
              <a:rPr lang="ar-EG" sz="2400" dirty="0" smtClean="0"/>
              <a:t> </a:t>
            </a:r>
            <a:r>
              <a:rPr lang="ar-EG" sz="2400" dirty="0" err="1" smtClean="0"/>
              <a:t>الميثيل</a:t>
            </a:r>
            <a:r>
              <a:rPr lang="ar-EG" sz="2400" dirty="0" smtClean="0"/>
              <a:t>: </a:t>
            </a:r>
            <a:r>
              <a:rPr lang="en-US" sz="2400" dirty="0" smtClean="0"/>
              <a:t>(CH</a:t>
            </a:r>
            <a:r>
              <a:rPr lang="en-US" sz="2400" baseline="-25000" dirty="0" smtClean="0"/>
              <a:t>3</a:t>
            </a:r>
            <a:r>
              <a:rPr lang="en-US" sz="2400" dirty="0" smtClean="0"/>
              <a:t>Cl)</a:t>
            </a:r>
            <a:r>
              <a:rPr lang="ar-EG" sz="2400" dirty="0" smtClean="0"/>
              <a:t> </a:t>
            </a:r>
            <a:r>
              <a:rPr lang="ar-EG" sz="2400" dirty="0" err="1" smtClean="0"/>
              <a:t>وثانى</a:t>
            </a:r>
            <a:r>
              <a:rPr lang="ar-EG" sz="2400" dirty="0" smtClean="0"/>
              <a:t> </a:t>
            </a:r>
            <a:r>
              <a:rPr lang="ar-EG" sz="2400" dirty="0" err="1" smtClean="0"/>
              <a:t>كلوريد</a:t>
            </a:r>
            <a:r>
              <a:rPr lang="ar-EG" sz="2400" dirty="0" smtClean="0"/>
              <a:t> </a:t>
            </a:r>
            <a:r>
              <a:rPr lang="ar-EG" sz="2400" dirty="0" err="1" smtClean="0"/>
              <a:t>الميثيل</a:t>
            </a:r>
            <a:r>
              <a:rPr lang="ar-EG" sz="2400" dirty="0" smtClean="0"/>
              <a:t> </a:t>
            </a:r>
            <a:r>
              <a:rPr lang="en-US" sz="2400" dirty="0" smtClean="0"/>
              <a:t>(CH</a:t>
            </a:r>
            <a:r>
              <a:rPr lang="en-US" sz="2400" baseline="-25000" dirty="0" smtClean="0"/>
              <a:t>2</a:t>
            </a:r>
            <a:r>
              <a:rPr lang="en-US" sz="2400" dirty="0" smtClean="0"/>
              <a:t>Cl</a:t>
            </a:r>
            <a:r>
              <a:rPr lang="en-US" sz="2400" baseline="-25000" dirty="0" smtClean="0"/>
              <a:t>2</a:t>
            </a:r>
            <a:r>
              <a:rPr lang="en-US" sz="2400" dirty="0" smtClean="0"/>
              <a:t>)</a:t>
            </a:r>
            <a:r>
              <a:rPr lang="ar-EG" sz="2400" dirty="0" smtClean="0"/>
              <a:t> </a:t>
            </a:r>
            <a:r>
              <a:rPr lang="ar-EG" sz="2400" dirty="0" err="1" smtClean="0"/>
              <a:t>والكلوروفورم</a:t>
            </a:r>
            <a:r>
              <a:rPr lang="ar-EG" sz="2400" dirty="0" smtClean="0"/>
              <a:t> </a:t>
            </a:r>
            <a:r>
              <a:rPr lang="en-US" sz="2400" dirty="0" smtClean="0"/>
              <a:t>(CHCl</a:t>
            </a:r>
            <a:r>
              <a:rPr lang="en-US" sz="2400" baseline="-25000" dirty="0" smtClean="0"/>
              <a:t>3</a:t>
            </a:r>
            <a:r>
              <a:rPr lang="en-US" sz="2400" dirty="0" smtClean="0"/>
              <a:t>)</a:t>
            </a:r>
            <a:r>
              <a:rPr lang="ar-EG" sz="2400" dirty="0" smtClean="0"/>
              <a:t> ورابع </a:t>
            </a:r>
            <a:r>
              <a:rPr lang="ar-EG" sz="2400" dirty="0" err="1" smtClean="0"/>
              <a:t>كلوريد</a:t>
            </a:r>
            <a:r>
              <a:rPr lang="ar-EG" sz="2400" dirty="0" smtClean="0"/>
              <a:t> الكربون </a:t>
            </a:r>
            <a:r>
              <a:rPr lang="en-US" sz="2400" dirty="0" smtClean="0"/>
              <a:t>(CCl</a:t>
            </a:r>
            <a:r>
              <a:rPr lang="en-US" sz="2400" baseline="-25000" dirty="0" smtClean="0"/>
              <a:t>4</a:t>
            </a:r>
            <a:r>
              <a:rPr lang="en-US" sz="2400" dirty="0" smtClean="0"/>
              <a:t>)</a:t>
            </a:r>
            <a:r>
              <a:rPr lang="ar-EG" sz="2400" dirty="0" smtClean="0"/>
              <a:t> </a:t>
            </a:r>
            <a:r>
              <a:rPr lang="ar-EG" sz="2400" dirty="0" err="1" smtClean="0"/>
              <a:t>اذا</a:t>
            </a:r>
            <a:r>
              <a:rPr lang="ar-EG" sz="2400" dirty="0" smtClean="0"/>
              <a:t>  علم أن رقم تأكسد الأيدروجين (+1) </a:t>
            </a:r>
            <a:r>
              <a:rPr lang="ar-EG" sz="2400" dirty="0" err="1" smtClean="0"/>
              <a:t>والكلور</a:t>
            </a:r>
            <a:r>
              <a:rPr lang="ar-EG" sz="2400" dirty="0" smtClean="0"/>
              <a:t> (-1) كما </a:t>
            </a:r>
            <a:r>
              <a:rPr lang="ar-EG" sz="2400" dirty="0" err="1" smtClean="0"/>
              <a:t>يلى</a:t>
            </a:r>
            <a:r>
              <a:rPr lang="ar-EG" sz="2400" dirty="0" smtClean="0"/>
              <a:t>:</a:t>
            </a:r>
          </a:p>
          <a:p>
            <a:pPr algn="l" rtl="0"/>
            <a:r>
              <a:rPr lang="en-US" sz="2400" b="1" dirty="0" smtClean="0"/>
              <a:t>CH</a:t>
            </a:r>
            <a:r>
              <a:rPr lang="en-US" sz="2400" b="1" baseline="-25000" dirty="0" smtClean="0"/>
              <a:t>4</a:t>
            </a:r>
            <a:r>
              <a:rPr lang="en-US" sz="2400" b="1" dirty="0" smtClean="0"/>
              <a:t> </a:t>
            </a:r>
            <a:r>
              <a:rPr lang="en-US" sz="2400" b="1" dirty="0" smtClean="0"/>
              <a:t>     = </a:t>
            </a:r>
            <a:r>
              <a:rPr lang="en-US" sz="2400" b="1" dirty="0" smtClean="0"/>
              <a:t>C + 4 H </a:t>
            </a:r>
            <a:r>
              <a:rPr lang="en-US" sz="2400" b="1" dirty="0" smtClean="0"/>
              <a:t>           = </a:t>
            </a:r>
            <a:r>
              <a:rPr lang="en-US" sz="2400" b="1" dirty="0" smtClean="0"/>
              <a:t>0       </a:t>
            </a:r>
            <a:r>
              <a:rPr lang="en-US" sz="2400" b="1" dirty="0" smtClean="0"/>
              <a:t>  C </a:t>
            </a:r>
            <a:r>
              <a:rPr lang="en-US" sz="2400" b="1" dirty="0" smtClean="0"/>
              <a:t>+ 4 = 0	   	       C = -4</a:t>
            </a:r>
            <a:endParaRPr lang="en-US" sz="2400" dirty="0" smtClean="0"/>
          </a:p>
          <a:p>
            <a:pPr algn="l" rtl="0"/>
            <a:r>
              <a:rPr lang="en-US" sz="2400" b="1" dirty="0" smtClean="0"/>
              <a:t>CH</a:t>
            </a:r>
            <a:r>
              <a:rPr lang="en-US" sz="2400" b="1" baseline="-25000" dirty="0" smtClean="0"/>
              <a:t>3</a:t>
            </a:r>
            <a:r>
              <a:rPr lang="en-US" sz="2400" b="1" dirty="0" smtClean="0"/>
              <a:t>Cl </a:t>
            </a:r>
            <a:r>
              <a:rPr lang="en-US" sz="2400" b="1" dirty="0" smtClean="0"/>
              <a:t>  = </a:t>
            </a:r>
            <a:r>
              <a:rPr lang="en-US" sz="2400" b="1" dirty="0" smtClean="0"/>
              <a:t>C + 3 H + </a:t>
            </a:r>
            <a:r>
              <a:rPr lang="en-US" sz="2400" b="1" dirty="0" err="1" smtClean="0"/>
              <a:t>Cl</a:t>
            </a:r>
            <a:r>
              <a:rPr lang="en-US" sz="2400" b="1" dirty="0" smtClean="0"/>
              <a:t> </a:t>
            </a:r>
            <a:r>
              <a:rPr lang="en-US" sz="2400" b="1" dirty="0" smtClean="0"/>
              <a:t>   = </a:t>
            </a:r>
            <a:r>
              <a:rPr lang="en-US" sz="2400" b="1" dirty="0" smtClean="0"/>
              <a:t>0         </a:t>
            </a:r>
            <a:r>
              <a:rPr lang="en-US" sz="2400" b="1" dirty="0" smtClean="0"/>
              <a:t>C </a:t>
            </a:r>
            <a:r>
              <a:rPr lang="en-US" sz="2400" b="1" dirty="0" smtClean="0"/>
              <a:t>+ 3 – 1 = 0	       C = -2</a:t>
            </a:r>
            <a:endParaRPr lang="en-US" sz="2400" dirty="0" smtClean="0"/>
          </a:p>
          <a:p>
            <a:pPr algn="l" rtl="0"/>
            <a:r>
              <a:rPr lang="en-US" sz="2400" b="1" dirty="0" smtClean="0"/>
              <a:t>CH</a:t>
            </a:r>
            <a:r>
              <a:rPr lang="en-US" sz="2400" b="1" baseline="-25000" dirty="0" smtClean="0"/>
              <a:t>2</a:t>
            </a:r>
            <a:r>
              <a:rPr lang="en-US" sz="2400" b="1" dirty="0" smtClean="0"/>
              <a:t>Cl</a:t>
            </a:r>
            <a:r>
              <a:rPr lang="en-US" sz="2400" b="1" baseline="-25000" dirty="0" smtClean="0"/>
              <a:t>2</a:t>
            </a:r>
            <a:r>
              <a:rPr lang="en-US" sz="2400" b="1" dirty="0" smtClean="0"/>
              <a:t> = C + 2 H + 2 </a:t>
            </a:r>
            <a:r>
              <a:rPr lang="en-US" sz="2400" b="1" dirty="0" err="1" smtClean="0"/>
              <a:t>Cl</a:t>
            </a:r>
            <a:r>
              <a:rPr lang="en-US" sz="2400" b="1" dirty="0" smtClean="0"/>
              <a:t> =0           C + 2 – 2 = 0	    </a:t>
            </a:r>
            <a:r>
              <a:rPr lang="en-US" sz="2400" b="1" dirty="0" smtClean="0"/>
              <a:t>   </a:t>
            </a:r>
            <a:r>
              <a:rPr lang="en-US" sz="2400" b="1" dirty="0" smtClean="0"/>
              <a:t>C = 0</a:t>
            </a:r>
            <a:endParaRPr lang="en-US" sz="2400" dirty="0" smtClean="0"/>
          </a:p>
          <a:p>
            <a:pPr algn="l" rtl="0"/>
            <a:r>
              <a:rPr lang="en-US" sz="2400" b="1" dirty="0" smtClean="0"/>
              <a:t>CHCl</a:t>
            </a:r>
            <a:r>
              <a:rPr lang="en-US" sz="2400" b="1" baseline="-25000" dirty="0" smtClean="0"/>
              <a:t>3</a:t>
            </a:r>
            <a:r>
              <a:rPr lang="en-US" sz="2400" b="1" dirty="0" smtClean="0"/>
              <a:t>  = C + 1 H + 3 </a:t>
            </a:r>
            <a:r>
              <a:rPr lang="en-US" sz="2400" b="1" dirty="0" err="1" smtClean="0"/>
              <a:t>Cl</a:t>
            </a:r>
            <a:r>
              <a:rPr lang="en-US" sz="2400" b="1" dirty="0" smtClean="0"/>
              <a:t> =0           C + 1 – 3 = 0	     </a:t>
            </a:r>
            <a:r>
              <a:rPr lang="en-US" sz="2400" b="1" dirty="0" smtClean="0"/>
              <a:t>  C </a:t>
            </a:r>
            <a:r>
              <a:rPr lang="en-US" sz="2400" b="1" dirty="0" smtClean="0"/>
              <a:t>= +2</a:t>
            </a:r>
            <a:endParaRPr lang="en-US" sz="2400" dirty="0" smtClean="0"/>
          </a:p>
          <a:p>
            <a:pPr algn="l" rtl="0"/>
            <a:r>
              <a:rPr lang="en-US" sz="2400" b="1" dirty="0" smtClean="0"/>
              <a:t>CCl</a:t>
            </a:r>
            <a:r>
              <a:rPr lang="en-US" sz="2400" b="1" baseline="-25000" dirty="0" smtClean="0"/>
              <a:t>4</a:t>
            </a:r>
            <a:r>
              <a:rPr lang="en-US" sz="2400" b="1" dirty="0" smtClean="0"/>
              <a:t> </a:t>
            </a:r>
            <a:r>
              <a:rPr lang="en-US" sz="2400" b="1" dirty="0" smtClean="0"/>
              <a:t>   = </a:t>
            </a:r>
            <a:r>
              <a:rPr lang="en-US" sz="2400" b="1" dirty="0" smtClean="0"/>
              <a:t>C + 4 </a:t>
            </a:r>
            <a:r>
              <a:rPr lang="en-US" sz="2400" b="1" dirty="0" err="1" smtClean="0"/>
              <a:t>Cl</a:t>
            </a:r>
            <a:r>
              <a:rPr lang="en-US" sz="2400" b="1" dirty="0" smtClean="0"/>
              <a:t> </a:t>
            </a:r>
            <a:r>
              <a:rPr lang="en-US" sz="2400" b="1" dirty="0" smtClean="0"/>
              <a:t>           = 0          C </a:t>
            </a:r>
            <a:r>
              <a:rPr lang="en-US" sz="2400" b="1" dirty="0" smtClean="0"/>
              <a:t>– 4 = 0	    </a:t>
            </a:r>
            <a:r>
              <a:rPr lang="en-US" sz="2400" b="1" dirty="0" smtClean="0"/>
              <a:t>                 </a:t>
            </a:r>
            <a:r>
              <a:rPr lang="en-US" sz="2400" b="1" dirty="0" smtClean="0"/>
              <a:t>C = +4</a:t>
            </a:r>
            <a:endParaRPr lang="en-US" sz="2400" dirty="0" smtClean="0"/>
          </a:p>
          <a:p>
            <a:r>
              <a:rPr lang="ar-EG" sz="2400" dirty="0" smtClean="0"/>
              <a:t>	ويوضح هذا المثال أن رقم تأكسد الكربون اختلف من (-4) </a:t>
            </a:r>
            <a:r>
              <a:rPr lang="ar-EG" sz="2400" dirty="0" err="1" smtClean="0"/>
              <a:t>فى</a:t>
            </a:r>
            <a:r>
              <a:rPr lang="ar-EG" sz="2400" dirty="0" smtClean="0"/>
              <a:t> الميثان إلى (+4) </a:t>
            </a:r>
            <a:r>
              <a:rPr lang="ar-EG" sz="2400" dirty="0" err="1" smtClean="0"/>
              <a:t>فى</a:t>
            </a:r>
            <a:r>
              <a:rPr lang="ar-EG" sz="2400" dirty="0" smtClean="0"/>
              <a:t> رابع </a:t>
            </a:r>
            <a:r>
              <a:rPr lang="ar-EG" sz="2400" dirty="0" err="1" smtClean="0"/>
              <a:t>كلوريد</a:t>
            </a:r>
            <a:r>
              <a:rPr lang="ar-EG" sz="2400" dirty="0" smtClean="0"/>
              <a:t> الكربون.</a:t>
            </a:r>
            <a:endParaRPr lang="en-US" sz="2400" dirty="0" smtClean="0"/>
          </a:p>
          <a:p>
            <a:r>
              <a:rPr lang="ar-SA" sz="2400" dirty="0" smtClean="0"/>
              <a:t> </a:t>
            </a:r>
            <a:r>
              <a:rPr lang="ar-SA" sz="2400" b="1" dirty="0" smtClean="0">
                <a:solidFill>
                  <a:schemeClr val="accent2"/>
                </a:solidFill>
              </a:rPr>
              <a:t>سؤال :</a:t>
            </a:r>
            <a:r>
              <a:rPr lang="ar-SA" sz="2400" dirty="0" smtClean="0"/>
              <a:t> ما عدد التأكسد للعنصر الآخر في كل أكسيد من </a:t>
            </a:r>
            <a:r>
              <a:rPr lang="ar-SA" sz="2400" dirty="0" err="1" smtClean="0"/>
              <a:t>الأكاسيد</a:t>
            </a:r>
            <a:r>
              <a:rPr lang="ar-SA" sz="2400" dirty="0" smtClean="0"/>
              <a:t> التالية :</a:t>
            </a:r>
            <a:endParaRPr lang="en-US" sz="2400" dirty="0" smtClean="0"/>
          </a:p>
          <a:p>
            <a:pPr algn="l" rtl="0"/>
            <a:r>
              <a:rPr lang="ar-SA" sz="2400" dirty="0" smtClean="0"/>
              <a:t> </a:t>
            </a:r>
            <a:r>
              <a:rPr lang="en-US" sz="2400" dirty="0" smtClean="0"/>
              <a:t> </a:t>
            </a:r>
            <a:r>
              <a:rPr lang="en-US" sz="2400" dirty="0" err="1" smtClean="0"/>
              <a:t>BaO</a:t>
            </a:r>
            <a:r>
              <a:rPr lang="en-US" sz="2400" dirty="0" smtClean="0"/>
              <a:t>          ,       N</a:t>
            </a:r>
            <a:r>
              <a:rPr lang="en-US" sz="2400" baseline="-25000" dirty="0" smtClean="0"/>
              <a:t>2</a:t>
            </a:r>
            <a:r>
              <a:rPr lang="en-US" sz="2400" dirty="0" smtClean="0"/>
              <a:t>O</a:t>
            </a:r>
            <a:r>
              <a:rPr lang="en-US" sz="2400" baseline="-25000" dirty="0" smtClean="0"/>
              <a:t>3         ,      </a:t>
            </a:r>
            <a:r>
              <a:rPr lang="en-US" sz="2400" dirty="0" smtClean="0"/>
              <a:t>MnO</a:t>
            </a:r>
            <a:r>
              <a:rPr lang="en-US" sz="2400" baseline="-25000" dirty="0" smtClean="0"/>
              <a:t>4</a:t>
            </a:r>
            <a:endParaRPr lang="en-US" sz="2400" dirty="0" smtClean="0"/>
          </a:p>
          <a:p>
            <a:pPr algn="l"/>
            <a:endParaRPr lang="en-US" sz="2400" dirty="0" smtClean="0"/>
          </a:p>
          <a:p>
            <a:endParaRPr lang="ar-EG"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637</Words>
  <PresentationFormat>عرض على الشاشة (3:4)‏</PresentationFormat>
  <Paragraphs>366</Paragraphs>
  <Slides>36</Slides>
  <Notes>0</Notes>
  <HiddenSlides>0</HiddenSlides>
  <MMClips>0</MMClips>
  <ScaleCrop>false</ScaleCrop>
  <HeadingPairs>
    <vt:vector size="4" baseType="variant">
      <vt:variant>
        <vt:lpstr>سمة</vt:lpstr>
      </vt:variant>
      <vt:variant>
        <vt:i4>1</vt:i4>
      </vt:variant>
      <vt:variant>
        <vt:lpstr>عناوين الشرائح</vt:lpstr>
      </vt:variant>
      <vt:variant>
        <vt:i4>36</vt:i4>
      </vt:variant>
    </vt:vector>
  </HeadingPairs>
  <TitlesOfParts>
    <vt:vector size="37" baseType="lpstr">
      <vt:lpstr>سمة Office</vt:lpstr>
      <vt:lpstr>الشريحة 1</vt:lpstr>
      <vt:lpstr> التأكسد والاختزال   Oxidation Reduction </vt:lpstr>
      <vt:lpstr>وجد أنه من الممكن تحويل أكسيد الحديدوز إلى أكسيد الحديديك دون الاستعانة بالأكسجين كما يلى:   </vt:lpstr>
      <vt:lpstr>الشريحة 4</vt:lpstr>
      <vt:lpstr>  ** وتعتبر عملية الاختزال عكس عملية التأكسد ففى عملية التحليل الكهربى لمصهور كلوريد الصوديوم يتجه أيون الصوديوم الموجب نحو القطب السالب ويتحول إلى ذرة صوديوم متعادلة:                                   Na+  +  e-        Na أي أنه فى هذا التفاعل اختزلت أيونات الصوديوم إلى معدن الصوديوم أو بمعنى آخر تسمى عملية الاتحاد أو إضافة الإلكترونات إلى ذرة أو مجموعة من الذرات بالاختزال. </vt:lpstr>
      <vt:lpstr>   فحينما يتأكسد عنصر يكون هناك عنصر آخر قد اختزل ، والأمر ببساطة أنه حينما يفقد عنصر بعضاً من الكتروناته فإن عنصراً آخر يأخذها ففي مثالنا :  ذرات الصوديوم تفقد الإلكترونات ( أي أنها تتأكسد ) وذرات الكلور تستقبلها ( أي أنها تُختزل ) . </vt:lpstr>
      <vt:lpstr>تطلق عبارة التأكسد Oxidation على فقد الإلكترونات "زيادة رقم التأكسد" أما الاختزال Reduction فهو عملية اكتساب الإلكترونات (أى انخفاض رقم التأكسد). ولا يمكن أن تحدث عملية التأكسد دون أن يصحبها عملية اختزال، ولذلك يستعمل الإصطلاح Redox للدلالة على عمليتى التأكسد والاختزال.</vt:lpstr>
      <vt:lpstr>3- رقم تأكسد الهالوجين فى الهاليدات يساوى (-1) مثل: (Cl) -  الكلوريد  - (Br) البروميد   - (I) اليوديد - (F) الفلوريد 4- رقم تأكسد الأيون يساوى شحنته فمثلا رقم تأكسد أيون النترات NO3-  و الكبريتاتSO4=   والفوسفات PO4-3  يساوى  (-1)، (-2)  ، (-3) على الترتيب. 5- رقم تأكسد العنصر فى حالته المنفردة يساوى صفر. 6- مجموع أرقام تأكسد العناصر المكونة للجزيئى يساوى صفر. 7- يكون رقم تأكسد كل من الصوديوم والبوتاسيوم فى جميع مركباتهما مساويا (+1). </vt:lpstr>
      <vt:lpstr>ويلاحظ أن رقم تأكسد الذرة الواحدة قد يختلف من مركب إلى آخر.</vt:lpstr>
      <vt:lpstr>  سؤال : ما عدد التأكسد للعنصر الآخر المتحد مع الهيدروجين في كل   HBr      .              H2S     ,       NH3                    في كل مركب مما يلي :  </vt:lpstr>
      <vt:lpstr> العامل المؤكسد والعامل المختزل </vt:lpstr>
      <vt:lpstr>           يعتبر البروم العامل المؤكسد وأيون البروميد هو العامل المختزل – ولتحديد العامل المؤكسد والمختزل فى تفاعل ما من تفاعلات التأكسد والاختزال يجب الرجوع إلى المعادلة التى تمثل التفاعل أو معرفة المواد المتفاعلة والناتجة من التفاعل وبذلك يمكن تتبع التغير فى رقم تأكسد العناصر المختلفة مع ملاحظة أن المادة التى تسبب زيادة فى رقم تأكسد مادة أخرى تسمى بالعامل المؤكسد وتحتوى هذه المادة على العنصر الذى يختزل وبنفس الطريقة يطلق على العنصر أو المادة التى تتأكسد الاصطلاح العامل المختزل.       </vt:lpstr>
      <vt:lpstr>أولا : الأوزان المكافئة في تفاعلات التعادل  Neutralisation reactions   </vt:lpstr>
      <vt:lpstr>  ويكون الوزن المكافئ لحامض الفسفوريك في التفاعل الأول مساويا لوزنه الجزيئي وفي التفاعل الثاني يكون وزنه المكافئ نصف وزنه الجزيئي    H3PO4                   3H+ +PO4-3                                 اذن الوزن المكافىء لحمض الفسفوريك هو 97÷ 3   =  32.33 جرام مكافىء      ومما سبق يتبين ضرورة معرفة التفاعل الذي يدخل فيه الحامض الذي يحوي أكثر من ذرة واحدة من الهيدروجين قابلة للإحلال وذلك لحساب وزنه المكافئ . هذا ويمكن أن نتوصل لقانون عام لحساب الوزن المكافئ لأي حامض قوي في تفاعلات التعادل كالأتي  :          الوزن  الجزيئي ÷ هـ =  الوزن المكافئ للحامض حيث هـ  هي عدد ذرات الهيدروجين القابله للاستبدال داخل الحمض </vt:lpstr>
      <vt:lpstr>  * أما في حالة القواعد القوية ثنائية الحامضية فنجد أنها تتأين وتعطي ايونين هيدروكسيل مثل هيدروكسيد الباريوم وهيدروكسيد الكالسيوم  الوزن الجزيئ   ÷  2   = ويكون الوزن المكافئ لهذه القواعد  كما يمكن تعريف الوزن المكافئ للقاعدة بأنه الوزن الذي يتفاعل مع وزن شكلي واحد لايون الهيدروجين . فمثلا يتفاعل ثلاثي مثيل الأمين مع الأحماض  وعلية فيمكن وضع قانون عام لحساب الوزن المكافئ للقواعد كالتالي  :      الوزن  الجزيئي ÷ هـ = الوزن المكافئ للقاعدة حيث هـ  هي عدد مجموعات الهيدروكسيل القابله للاستبدال داخل القاعده      أي أن الوزن المكافىء للقاعدة  BASE يساوى الوزن الجزيئى للقاعدة مقسوما على عدد مجموعات الهيدروكسيل المستبدلة فى تفاعل التعادل </vt:lpstr>
      <vt:lpstr>    فمثلا الوزن المكافىء لكربونات الصوديوم يحسب كالاتى Na2CO3                     2Na+ +CO3--                                              الوزن الجزيئى لكربونات الصوديوم = 2×23 + 12 +3 ×16=106 اذن الوزن المكافىء =106/(2×1)=53جرام مكافىء</vt:lpstr>
      <vt:lpstr> ومن التفاعل نجد أن الايون الموجب الداخل في التفاعل هو ايون الفضة وهو ايون أحادي التكافؤ وبالتالي يكون الوزن المكافئ لكلوريد الفضة عبارة عن الوزن الجزيئي والوزن المكافئ لايون الفضة هو وزنه الذري .      هذا ويتفاعل وزنان مكافئان من ايونات الفضة مع وزن جزيئي واحد من كلوريد الباريوم حسب التفاعل التالي       2Ag    +   Ba Cl2                           2 AgCl                    وبهذا يكون الوزن المكافئ لكلوريد الباريوم = الوزن الجزيئ   ÷  2   </vt:lpstr>
      <vt:lpstr>                                 الوزن الجزيئى للمادة   الوزن المكافىء   =     ------------------------                              مجموع التغيرفى عدد التاكسد      مثال :  Cr2O7-- + 6Fe++ + 14H+              2Cr+++ + 6Fe+++ + 7H2                                                           فى هذا التفاعل تغير عدد التاكسد لذره الكروم الواحده من +6 الى + 3  أي أن مجموع التغير لذرتي كروم = 6  ( 3 )  و بهذا يكون الوزن المكافئ لكرومات البوتاسيوم =  الوزن الجزيئ   ÷ 6</vt:lpstr>
      <vt:lpstr> تطبيقات  على  الأكسده و الاختزال : </vt:lpstr>
      <vt:lpstr>   40 × 0.5      0.45    وزن K2C2O4 --------             =      ----------      +             ------------ 1000           45          166               2 40   × 0.5   كتلة  K2C2O4  --------        =               0.01           +       -------------   1000                             84        كتلة K2C2O4   0.02 – 0.01  =             -------------             84 </vt:lpstr>
      <vt:lpstr> مثـــال 2: </vt:lpstr>
      <vt:lpstr>                                                حجم المحلول × العيارية × الوزن المكافئ × 1000 كتلة حمض H2C2O4 جم/لتر   =      ----------------------------------------------------    1000 × حجم لمحلول              50     × 0.08 × 45 × 1000                                       =     ------------------------------               = 3.6 جم/لتر         1000 × 50                               50   × 0.07 × 49 × 1000 كتلة حمض H2SO4 جم/لتر =        -----------------------------            = 3.43 جم/لتر     1000 × 50</vt:lpstr>
      <vt:lpstr>مثـــال 3: ما هى عيارية أيدروكسيد الصوديوم إذا لزم 15 ملل منه لمعادلة كتلة معينة من تترا إكسالات البوتاسيوم والذى يحتاج لأكسدته 20 ملل من محلول برمنجانات البوتاسيوم 0.1ع (الوزن الجزيئى لـ KHC2O4.H2C2O4.2H2O هو 254).   </vt:lpstr>
      <vt:lpstr>  مثـــال 4:  أذيب 1.7 جم من حمض الأكساليك التجارى فى الماء وكان حجم المحلول 200 ملل. لزم 15 ملل KMnO4 0.1 ع للتعادل مع 20 ملل من المحلول السابق. احسب النسبة المئوية لحمض الأكساليك فى العينة. </vt:lpstr>
      <vt:lpstr> مثــال 5 : </vt:lpstr>
      <vt:lpstr>.</vt:lpstr>
      <vt:lpstr> ضبط المعادلات الأيونية الخاصة بالتأكسد والاختزال: </vt:lpstr>
      <vt:lpstr>1- فى حالة أكسدة أيون البروميد (Br-) إلى (Br2)                               Br-                      Br2  ضبط المعادلة من ناحية العناصر    2 Br-                            Br2                              الضبط الكهربى (النهائى) للمعادلة       Br2 + 2 e- -                    - 2 Br</vt:lpstr>
      <vt:lpstr>   3- اختزال أيون البيكرومات: Cr2O7= إلى أيون الكروميكCr+++ . </vt:lpstr>
      <vt:lpstr>  5- تأكسد أيون الأكسالات (C2O4=) بواسطة أيون البرمنجنات (MnO4-) المعادلة النصفية المضبوطة التى تمثل تأكسد أيون الأكسالات هى: C2O4=                                          2 CO2 + 2 e- </vt:lpstr>
      <vt:lpstr> زن المعادلة التالية بطريقة أرقام التأكسد : </vt:lpstr>
      <vt:lpstr> الطريقة الثانية لضبط معادلات التأكسد والاختزال: </vt:lpstr>
      <vt:lpstr>       أ- المعادلة الكاملة:               Fe++ + MnO4-  Fe+++ + Mn++ </vt:lpstr>
      <vt:lpstr> وفى الطرف الأيسـر (+15 +2 = +17)  ولذلك يلزم إضافة إما (8 H+) فى الطرف الأيمن للمعادلة أو (8 OH+) فى الطرف الأيسر للمعادلة. </vt:lpstr>
      <vt:lpstr>3- تتأكسد أملاح الكروميك إلى بيكرومات فى وجود حمض الكبريتيك وزيادة من محلول برمنجنات البوتاسيوم.</vt:lpstr>
      <vt:lpstr>الشريحة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pc</cp:lastModifiedBy>
  <cp:revision>136</cp:revision>
  <dcterms:created xsi:type="dcterms:W3CDTF">2020-03-21T12:31:07Z</dcterms:created>
  <dcterms:modified xsi:type="dcterms:W3CDTF">2020-03-21T19:05:56Z</dcterms:modified>
</cp:coreProperties>
</file>